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24"/>
  </p:notesMasterIdLst>
  <p:handoutMasterIdLst>
    <p:handoutMasterId r:id="rId25"/>
  </p:handoutMasterIdLst>
  <p:sldIdLst>
    <p:sldId id="256" r:id="rId2"/>
    <p:sldId id="309" r:id="rId3"/>
    <p:sldId id="257" r:id="rId4"/>
    <p:sldId id="310" r:id="rId5"/>
    <p:sldId id="259" r:id="rId6"/>
    <p:sldId id="304" r:id="rId7"/>
    <p:sldId id="311" r:id="rId8"/>
    <p:sldId id="294" r:id="rId9"/>
    <p:sldId id="258" r:id="rId10"/>
    <p:sldId id="312" r:id="rId11"/>
    <p:sldId id="297" r:id="rId12"/>
    <p:sldId id="296" r:id="rId13"/>
    <p:sldId id="275" r:id="rId14"/>
    <p:sldId id="306" r:id="rId15"/>
    <p:sldId id="260" r:id="rId16"/>
    <p:sldId id="291" r:id="rId17"/>
    <p:sldId id="313" r:id="rId18"/>
    <p:sldId id="277" r:id="rId19"/>
    <p:sldId id="307" r:id="rId20"/>
    <p:sldId id="314" r:id="rId21"/>
    <p:sldId id="308" r:id="rId22"/>
    <p:sldId id="298" r:id="rId23"/>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CDCC"/>
    <a:srgbClr val="4B2101"/>
    <a:srgbClr val="4705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1" autoAdjust="0"/>
    <p:restoredTop sz="93593" autoAdjust="0"/>
  </p:normalViewPr>
  <p:slideViewPr>
    <p:cSldViewPr snapToGrid="0">
      <p:cViewPr varScale="1">
        <p:scale>
          <a:sx n="106" d="100"/>
          <a:sy n="106" d="100"/>
        </p:scale>
        <p:origin x="750" y="114"/>
      </p:cViewPr>
      <p:guideLst/>
    </p:cSldViewPr>
  </p:slideViewPr>
  <p:notesTextViewPr>
    <p:cViewPr>
      <p:scale>
        <a:sx n="3" d="2"/>
        <a:sy n="3" d="2"/>
      </p:scale>
      <p:origin x="0" y="0"/>
    </p:cViewPr>
  </p:notesTextViewPr>
  <p:notesViewPr>
    <p:cSldViewPr snapToGrid="0">
      <p:cViewPr varScale="1">
        <p:scale>
          <a:sx n="66" d="100"/>
          <a:sy n="66" d="100"/>
        </p:scale>
        <p:origin x="3086"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649C5BA4-ABB9-4AFD-B6E3-BA0854435099}" type="datetimeFigureOut">
              <a:rPr lang="en-US" smtClean="0"/>
              <a:t>8/25/2020</a:t>
            </a:fld>
            <a:endParaRPr lang="en-US" dirty="0"/>
          </a:p>
        </p:txBody>
      </p:sp>
      <p:sp>
        <p:nvSpPr>
          <p:cNvPr id="4" name="Footer Placeholder 3"/>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7628110E-5060-4819-AFC1-1EC5174E937E}" type="slidenum">
              <a:rPr lang="en-US" smtClean="0"/>
              <a:t>‹#›</a:t>
            </a:fld>
            <a:endParaRPr lang="en-US" dirty="0"/>
          </a:p>
        </p:txBody>
      </p:sp>
    </p:spTree>
    <p:extLst>
      <p:ext uri="{BB962C8B-B14F-4D97-AF65-F5344CB8AC3E}">
        <p14:creationId xmlns:p14="http://schemas.microsoft.com/office/powerpoint/2010/main" val="1275751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36BCA239-FF7A-4AAC-BE78-33AF16596590}" type="datetimeFigureOut">
              <a:rPr lang="en-US" smtClean="0"/>
              <a:t>8/25/2020</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5848AAA7-5E8B-4578-9C72-F0AB54C2A332}" type="slidenum">
              <a:rPr lang="en-US" smtClean="0"/>
              <a:t>‹#›</a:t>
            </a:fld>
            <a:endParaRPr lang="en-US" dirty="0"/>
          </a:p>
        </p:txBody>
      </p:sp>
    </p:spTree>
    <p:extLst>
      <p:ext uri="{BB962C8B-B14F-4D97-AF65-F5344CB8AC3E}">
        <p14:creationId xmlns:p14="http://schemas.microsoft.com/office/powerpoint/2010/main" val="1118144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8AAA7-5E8B-4578-9C72-F0AB54C2A332}" type="slidenum">
              <a:rPr lang="en-US" smtClean="0"/>
              <a:t>1</a:t>
            </a:fld>
            <a:endParaRPr lang="en-US" dirty="0"/>
          </a:p>
        </p:txBody>
      </p:sp>
    </p:spTree>
    <p:extLst>
      <p:ext uri="{BB962C8B-B14F-4D97-AF65-F5344CB8AC3E}">
        <p14:creationId xmlns:p14="http://schemas.microsoft.com/office/powerpoint/2010/main" val="2076639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8AAA7-5E8B-4578-9C72-F0AB54C2A332}" type="slidenum">
              <a:rPr lang="en-US" smtClean="0"/>
              <a:t>2</a:t>
            </a:fld>
            <a:endParaRPr lang="en-US" dirty="0"/>
          </a:p>
        </p:txBody>
      </p:sp>
    </p:spTree>
    <p:extLst>
      <p:ext uri="{BB962C8B-B14F-4D97-AF65-F5344CB8AC3E}">
        <p14:creationId xmlns:p14="http://schemas.microsoft.com/office/powerpoint/2010/main" val="61015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note that the</a:t>
            </a:r>
            <a:r>
              <a:rPr lang="en-US" baseline="0" dirty="0"/>
              <a:t> PowerPoint is the copyrighted work of the Ohio Strengths Center but the StrengthsFinder content is the property of Gallup and is protected by copyright.  All participants should either buy the book or complete the survey on line.  Our role is instructional support and guidance for the Gallup content.</a:t>
            </a:r>
            <a:endParaRPr lang="en-US" dirty="0"/>
          </a:p>
        </p:txBody>
      </p:sp>
      <p:sp>
        <p:nvSpPr>
          <p:cNvPr id="4" name="Slide Number Placeholder 3"/>
          <p:cNvSpPr>
            <a:spLocks noGrp="1"/>
          </p:cNvSpPr>
          <p:nvPr>
            <p:ph type="sldNum" sz="quarter" idx="10"/>
          </p:nvPr>
        </p:nvSpPr>
        <p:spPr/>
        <p:txBody>
          <a:bodyPr/>
          <a:lstStyle/>
          <a:p>
            <a:fld id="{5848AAA7-5E8B-4578-9C72-F0AB54C2A332}" type="slidenum">
              <a:rPr lang="en-US" smtClean="0"/>
              <a:t>3</a:t>
            </a:fld>
            <a:endParaRPr lang="en-US" dirty="0"/>
          </a:p>
        </p:txBody>
      </p:sp>
    </p:spTree>
    <p:extLst>
      <p:ext uri="{BB962C8B-B14F-4D97-AF65-F5344CB8AC3E}">
        <p14:creationId xmlns:p14="http://schemas.microsoft.com/office/powerpoint/2010/main" val="420043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8AAA7-5E8B-4578-9C72-F0AB54C2A332}" type="slidenum">
              <a:rPr lang="en-US" smtClean="0"/>
              <a:t>4</a:t>
            </a:fld>
            <a:endParaRPr lang="en-US" dirty="0"/>
          </a:p>
        </p:txBody>
      </p:sp>
    </p:spTree>
    <p:extLst>
      <p:ext uri="{BB962C8B-B14F-4D97-AF65-F5344CB8AC3E}">
        <p14:creationId xmlns:p14="http://schemas.microsoft.com/office/powerpoint/2010/main" val="501512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48AAA7-5E8B-4578-9C72-F0AB54C2A332}" type="slidenum">
              <a:rPr lang="en-US" smtClean="0"/>
              <a:t>6</a:t>
            </a:fld>
            <a:endParaRPr lang="en-US" dirty="0"/>
          </a:p>
        </p:txBody>
      </p:sp>
    </p:spTree>
    <p:extLst>
      <p:ext uri="{BB962C8B-B14F-4D97-AF65-F5344CB8AC3E}">
        <p14:creationId xmlns:p14="http://schemas.microsoft.com/office/powerpoint/2010/main" val="577600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48AAA7-5E8B-4578-9C72-F0AB54C2A332}" type="slidenum">
              <a:rPr lang="en-US" smtClean="0"/>
              <a:t>7</a:t>
            </a:fld>
            <a:endParaRPr lang="en-US" dirty="0"/>
          </a:p>
        </p:txBody>
      </p:sp>
    </p:spTree>
    <p:extLst>
      <p:ext uri="{BB962C8B-B14F-4D97-AF65-F5344CB8AC3E}">
        <p14:creationId xmlns:p14="http://schemas.microsoft.com/office/powerpoint/2010/main" val="3360405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8AAA7-5E8B-4578-9C72-F0AB54C2A332}" type="slidenum">
              <a:rPr lang="en-US" smtClean="0"/>
              <a:t>8</a:t>
            </a:fld>
            <a:endParaRPr lang="en-US" dirty="0"/>
          </a:p>
        </p:txBody>
      </p:sp>
    </p:spTree>
    <p:extLst>
      <p:ext uri="{BB962C8B-B14F-4D97-AF65-F5344CB8AC3E}">
        <p14:creationId xmlns:p14="http://schemas.microsoft.com/office/powerpoint/2010/main" val="3751104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engaging</a:t>
            </a:r>
            <a:r>
              <a:rPr lang="en-US" baseline="0" dirty="0"/>
              <a:t> activity which can be done at each table.  Groups seem to really like this one.  This format will be used again as participants learn about their own strengths.</a:t>
            </a:r>
            <a:endParaRPr lang="en-US" dirty="0"/>
          </a:p>
        </p:txBody>
      </p:sp>
      <p:sp>
        <p:nvSpPr>
          <p:cNvPr id="4" name="Slide Number Placeholder 3"/>
          <p:cNvSpPr>
            <a:spLocks noGrp="1"/>
          </p:cNvSpPr>
          <p:nvPr>
            <p:ph type="sldNum" sz="quarter" idx="10"/>
          </p:nvPr>
        </p:nvSpPr>
        <p:spPr/>
        <p:txBody>
          <a:bodyPr/>
          <a:lstStyle/>
          <a:p>
            <a:fld id="{5848AAA7-5E8B-4578-9C72-F0AB54C2A332}" type="slidenum">
              <a:rPr lang="en-US" smtClean="0"/>
              <a:t>10</a:t>
            </a:fld>
            <a:endParaRPr lang="en-US" dirty="0"/>
          </a:p>
        </p:txBody>
      </p:sp>
    </p:spTree>
    <p:extLst>
      <p:ext uri="{BB962C8B-B14F-4D97-AF65-F5344CB8AC3E}">
        <p14:creationId xmlns:p14="http://schemas.microsoft.com/office/powerpoint/2010/main" val="3673275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8AAA7-5E8B-4578-9C72-F0AB54C2A332}" type="slidenum">
              <a:rPr lang="en-US" smtClean="0"/>
              <a:t>11</a:t>
            </a:fld>
            <a:endParaRPr lang="en-US" dirty="0"/>
          </a:p>
        </p:txBody>
      </p:sp>
    </p:spTree>
    <p:extLst>
      <p:ext uri="{BB962C8B-B14F-4D97-AF65-F5344CB8AC3E}">
        <p14:creationId xmlns:p14="http://schemas.microsoft.com/office/powerpoint/2010/main" val="3567525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48AAA7-5E8B-4578-9C72-F0AB54C2A332}" type="slidenum">
              <a:rPr lang="en-US" smtClean="0"/>
              <a:t>12</a:t>
            </a:fld>
            <a:endParaRPr lang="en-US" dirty="0"/>
          </a:p>
        </p:txBody>
      </p:sp>
    </p:spTree>
    <p:extLst>
      <p:ext uri="{BB962C8B-B14F-4D97-AF65-F5344CB8AC3E}">
        <p14:creationId xmlns:p14="http://schemas.microsoft.com/office/powerpoint/2010/main" val="2816194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48AAA7-5E8B-4578-9C72-F0AB54C2A332}" type="slidenum">
              <a:rPr lang="en-US" smtClean="0"/>
              <a:t>13</a:t>
            </a:fld>
            <a:endParaRPr lang="en-US" dirty="0"/>
          </a:p>
        </p:txBody>
      </p:sp>
    </p:spTree>
    <p:extLst>
      <p:ext uri="{BB962C8B-B14F-4D97-AF65-F5344CB8AC3E}">
        <p14:creationId xmlns:p14="http://schemas.microsoft.com/office/powerpoint/2010/main" val="3699417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48AAA7-5E8B-4578-9C72-F0AB54C2A332}" type="slidenum">
              <a:rPr lang="en-US" smtClean="0"/>
              <a:t>14</a:t>
            </a:fld>
            <a:endParaRPr lang="en-US" dirty="0"/>
          </a:p>
        </p:txBody>
      </p:sp>
    </p:spTree>
    <p:extLst>
      <p:ext uri="{BB962C8B-B14F-4D97-AF65-F5344CB8AC3E}">
        <p14:creationId xmlns:p14="http://schemas.microsoft.com/office/powerpoint/2010/main" val="2564656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good prompt might be, “What is it that others tell you that you are really good at?”  What do you think you are good at?</a:t>
            </a:r>
          </a:p>
        </p:txBody>
      </p:sp>
      <p:sp>
        <p:nvSpPr>
          <p:cNvPr id="4" name="Slide Number Placeholder 3"/>
          <p:cNvSpPr>
            <a:spLocks noGrp="1"/>
          </p:cNvSpPr>
          <p:nvPr>
            <p:ph type="sldNum" sz="quarter" idx="10"/>
          </p:nvPr>
        </p:nvSpPr>
        <p:spPr/>
        <p:txBody>
          <a:bodyPr/>
          <a:lstStyle/>
          <a:p>
            <a:fld id="{5848AAA7-5E8B-4578-9C72-F0AB54C2A332}" type="slidenum">
              <a:rPr lang="en-US" smtClean="0"/>
              <a:t>15</a:t>
            </a:fld>
            <a:endParaRPr lang="en-US" dirty="0"/>
          </a:p>
        </p:txBody>
      </p:sp>
    </p:spTree>
    <p:extLst>
      <p:ext uri="{BB962C8B-B14F-4D97-AF65-F5344CB8AC3E}">
        <p14:creationId xmlns:p14="http://schemas.microsoft.com/office/powerpoint/2010/main" val="1031138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4294967295"/>
          </p:nvPr>
        </p:nvSpPr>
        <p:spPr bwMode="auto">
          <a:xfrm>
            <a:off x="3883749" y="8685309"/>
            <a:ext cx="2972686" cy="457121"/>
          </a:xfrm>
          <a:prstGeom prst="rect">
            <a:avLst/>
          </a:prstGeom>
          <a:noFill/>
          <a:ln>
            <a:miter lim="800000"/>
            <a:headEnd/>
            <a:tailEnd/>
          </a:ln>
        </p:spPr>
        <p:txBody>
          <a:bodyPr lIns="91418" tIns="45710" rIns="91418" bIns="45710"/>
          <a:lstStyle/>
          <a:p>
            <a:fld id="{EDA9185D-44BF-4C90-90A1-A89FF894BF4A}" type="slidenum">
              <a:rPr lang="en-US"/>
              <a:pPr/>
              <a:t>16</a:t>
            </a:fld>
            <a:endParaRPr lang="en-US" dirty="0"/>
          </a:p>
        </p:txBody>
      </p:sp>
      <p:sp>
        <p:nvSpPr>
          <p:cNvPr id="81923" name="Rectangle 2"/>
          <p:cNvSpPr>
            <a:spLocks noGrp="1" noRot="1" noChangeAspect="1" noChangeArrowheads="1" noTextEdit="1"/>
          </p:cNvSpPr>
          <p:nvPr>
            <p:ph type="sldImg"/>
          </p:nvPr>
        </p:nvSpPr>
        <p:spPr>
          <a:xfrm>
            <a:off x="377825" y="684213"/>
            <a:ext cx="6076950" cy="3419475"/>
          </a:xfrm>
          <a:ln/>
        </p:spPr>
      </p:sp>
      <p:sp>
        <p:nvSpPr>
          <p:cNvPr id="81924" name="Rectangle 3"/>
          <p:cNvSpPr>
            <a:spLocks noGrp="1" noChangeArrowheads="1"/>
          </p:cNvSpPr>
          <p:nvPr>
            <p:ph type="body" idx="1"/>
          </p:nvPr>
        </p:nvSpPr>
        <p:spPr>
          <a:xfrm>
            <a:off x="911062" y="4330875"/>
            <a:ext cx="5010833" cy="4104668"/>
          </a:xfrm>
          <a:noFill/>
          <a:ln/>
        </p:spPr>
        <p:txBody>
          <a:bodyPr/>
          <a:lstStyle/>
          <a:p>
            <a:endParaRPr lang="en-US" dirty="0">
              <a:latin typeface="Times New Roman" pitchFamily="18" charset="0"/>
              <a:ea typeface="ＭＳ Ｐゴシック" charset="-128"/>
            </a:endParaRPr>
          </a:p>
        </p:txBody>
      </p:sp>
    </p:spTree>
    <p:extLst>
      <p:ext uri="{BB962C8B-B14F-4D97-AF65-F5344CB8AC3E}">
        <p14:creationId xmlns:p14="http://schemas.microsoft.com/office/powerpoint/2010/main" val="3543848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48AAA7-5E8B-4578-9C72-F0AB54C2A332}" type="slidenum">
              <a:rPr lang="en-US" smtClean="0"/>
              <a:t>17</a:t>
            </a:fld>
            <a:endParaRPr lang="en-US" dirty="0"/>
          </a:p>
        </p:txBody>
      </p:sp>
    </p:spTree>
    <p:extLst>
      <p:ext uri="{BB962C8B-B14F-4D97-AF65-F5344CB8AC3E}">
        <p14:creationId xmlns:p14="http://schemas.microsoft.com/office/powerpoint/2010/main" val="1760598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8AAA7-5E8B-4578-9C72-F0AB54C2A332}" type="slidenum">
              <a:rPr lang="en-US" smtClean="0"/>
              <a:t>19</a:t>
            </a:fld>
            <a:endParaRPr lang="en-US" dirty="0"/>
          </a:p>
        </p:txBody>
      </p:sp>
    </p:spTree>
    <p:extLst>
      <p:ext uri="{BB962C8B-B14F-4D97-AF65-F5344CB8AC3E}">
        <p14:creationId xmlns:p14="http://schemas.microsoft.com/office/powerpoint/2010/main" val="2392178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8AAA7-5E8B-4578-9C72-F0AB54C2A332}" type="slidenum">
              <a:rPr lang="en-US" smtClean="0"/>
              <a:t>20</a:t>
            </a:fld>
            <a:endParaRPr lang="en-US" dirty="0"/>
          </a:p>
        </p:txBody>
      </p:sp>
    </p:spTree>
    <p:extLst>
      <p:ext uri="{BB962C8B-B14F-4D97-AF65-F5344CB8AC3E}">
        <p14:creationId xmlns:p14="http://schemas.microsoft.com/office/powerpoint/2010/main" val="3006343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48AAA7-5E8B-4578-9C72-F0AB54C2A332}" type="slidenum">
              <a:rPr lang="en-US" smtClean="0"/>
              <a:t>21</a:t>
            </a:fld>
            <a:endParaRPr lang="en-US" dirty="0"/>
          </a:p>
        </p:txBody>
      </p:sp>
    </p:spTree>
    <p:extLst>
      <p:ext uri="{BB962C8B-B14F-4D97-AF65-F5344CB8AC3E}">
        <p14:creationId xmlns:p14="http://schemas.microsoft.com/office/powerpoint/2010/main" val="2947651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8AAA7-5E8B-4578-9C72-F0AB54C2A332}" type="slidenum">
              <a:rPr lang="en-US" smtClean="0"/>
              <a:t>22</a:t>
            </a:fld>
            <a:endParaRPr lang="en-US" dirty="0"/>
          </a:p>
        </p:txBody>
      </p:sp>
    </p:spTree>
    <p:extLst>
      <p:ext uri="{BB962C8B-B14F-4D97-AF65-F5344CB8AC3E}">
        <p14:creationId xmlns:p14="http://schemas.microsoft.com/office/powerpoint/2010/main" val="1333894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10361612" y="6130437"/>
            <a:ext cx="1146283" cy="370396"/>
          </a:xfrm>
          <a:prstGeom prst="rect">
            <a:avLst/>
          </a:prstGeom>
        </p:spPr>
        <p:txBody>
          <a:bodyPr/>
          <a:lstStyle/>
          <a:p>
            <a:fld id="{EE250D54-998A-447E-8B8A-AF501BB67031}" type="datetime1">
              <a:rPr lang="en-US" smtClean="0"/>
              <a:t>8/25/2020</a:t>
            </a:fld>
            <a:endParaRPr lang="en-US" dirty="0"/>
          </a:p>
        </p:txBody>
      </p:sp>
      <p:sp>
        <p:nvSpPr>
          <p:cNvPr id="5" name="Footer Placeholder 4"/>
          <p:cNvSpPr>
            <a:spLocks noGrp="1"/>
          </p:cNvSpPr>
          <p:nvPr>
            <p:ph type="ftr" sz="quarter" idx="11"/>
          </p:nvPr>
        </p:nvSpPr>
        <p:spPr/>
        <p:txBody>
          <a:bodyPr/>
          <a:lstStyle/>
          <a:p>
            <a:r>
              <a:rPr lang="en-US" dirty="0"/>
              <a:t>   © 2019, RedBrick Hill. All Rights Reserved.</a:t>
            </a: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361612" y="6130437"/>
            <a:ext cx="1146283" cy="370396"/>
          </a:xfrm>
          <a:prstGeom prst="rect">
            <a:avLst/>
          </a:prstGeom>
        </p:spPr>
        <p:txBody>
          <a:bodyPr/>
          <a:lstStyle/>
          <a:p>
            <a:fld id="{4C3698A5-910E-4A44-AD32-835C56B89AB7}" type="datetime1">
              <a:rPr lang="en-US" smtClean="0"/>
              <a:t>8/25/2020</a:t>
            </a:fld>
            <a:endParaRPr lang="en-US" dirty="0"/>
          </a:p>
        </p:txBody>
      </p:sp>
      <p:sp>
        <p:nvSpPr>
          <p:cNvPr id="5" name="Footer Placeholder 4"/>
          <p:cNvSpPr>
            <a:spLocks noGrp="1"/>
          </p:cNvSpPr>
          <p:nvPr>
            <p:ph type="ftr" sz="quarter" idx="11"/>
          </p:nvPr>
        </p:nvSpPr>
        <p:spPr/>
        <p:txBody>
          <a:bodyPr/>
          <a:lstStyle/>
          <a:p>
            <a:r>
              <a:rPr lang="en-US" dirty="0"/>
              <a:t>   © 2019, RedBrick Hill. All Rights Reserved.</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787782"/>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361612" y="6130437"/>
            <a:ext cx="1146283" cy="370396"/>
          </a:xfrm>
          <a:prstGeom prst="rect">
            <a:avLst/>
          </a:prstGeom>
        </p:spPr>
        <p:txBody>
          <a:bodyPr/>
          <a:lstStyle/>
          <a:p>
            <a:fld id="{B058AE9B-0F27-4CA9-BD40-DC7FCF3D63B2}" type="datetime1">
              <a:rPr lang="en-US" smtClean="0"/>
              <a:t>8/25/2020</a:t>
            </a:fld>
            <a:endParaRPr lang="en-US" dirty="0"/>
          </a:p>
        </p:txBody>
      </p:sp>
      <p:sp>
        <p:nvSpPr>
          <p:cNvPr id="5" name="Footer Placeholder 4"/>
          <p:cNvSpPr>
            <a:spLocks noGrp="1"/>
          </p:cNvSpPr>
          <p:nvPr>
            <p:ph type="ftr" sz="quarter" idx="11"/>
          </p:nvPr>
        </p:nvSpPr>
        <p:spPr/>
        <p:txBody>
          <a:bodyPr/>
          <a:lstStyle/>
          <a:p>
            <a:r>
              <a:rPr lang="en-US" dirty="0"/>
              <a:t>   © 2019, RedBrick Hill. All Rights Reserved.</a:t>
            </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361612" y="6130437"/>
            <a:ext cx="1146283" cy="370396"/>
          </a:xfrm>
          <a:prstGeom prst="rect">
            <a:avLst/>
          </a:prstGeom>
        </p:spPr>
        <p:txBody>
          <a:bodyPr/>
          <a:lstStyle/>
          <a:p>
            <a:fld id="{08202EA2-00E3-4954-9A61-4337484FD006}" type="datetime1">
              <a:rPr lang="en-US" smtClean="0"/>
              <a:t>8/25/2020</a:t>
            </a:fld>
            <a:endParaRPr lang="en-US" dirty="0"/>
          </a:p>
        </p:txBody>
      </p:sp>
      <p:sp>
        <p:nvSpPr>
          <p:cNvPr id="6" name="Footer Placeholder 5"/>
          <p:cNvSpPr>
            <a:spLocks noGrp="1"/>
          </p:cNvSpPr>
          <p:nvPr>
            <p:ph type="ftr" sz="quarter" idx="11"/>
          </p:nvPr>
        </p:nvSpPr>
        <p:spPr/>
        <p:txBody>
          <a:bodyPr/>
          <a:lstStyle/>
          <a:p>
            <a:r>
              <a:rPr lang="en-US" dirty="0"/>
              <a:t>   © 2019, RedBrick Hill. All Rights Reserved.</a:t>
            </a: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0361612" y="6130437"/>
            <a:ext cx="1146283" cy="370396"/>
          </a:xfrm>
          <a:prstGeom prst="rect">
            <a:avLst/>
          </a:prstGeom>
        </p:spPr>
        <p:txBody>
          <a:bodyPr/>
          <a:lstStyle/>
          <a:p>
            <a:fld id="{B33C5612-34B5-4744-8FD3-DBC4DD62BEA5}" type="datetime1">
              <a:rPr lang="en-US" smtClean="0"/>
              <a:t>8/25/2020</a:t>
            </a:fld>
            <a:endParaRPr lang="en-US" dirty="0"/>
          </a:p>
        </p:txBody>
      </p:sp>
      <p:sp>
        <p:nvSpPr>
          <p:cNvPr id="8" name="Footer Placeholder 7"/>
          <p:cNvSpPr>
            <a:spLocks noGrp="1"/>
          </p:cNvSpPr>
          <p:nvPr>
            <p:ph type="ftr" sz="quarter" idx="11"/>
          </p:nvPr>
        </p:nvSpPr>
        <p:spPr/>
        <p:txBody>
          <a:bodyPr/>
          <a:lstStyle/>
          <a:p>
            <a:r>
              <a:rPr lang="en-US" dirty="0"/>
              <a:t>   © 2019, RedBrick Hill. All Rights Reserved.</a:t>
            </a: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361612" y="6130437"/>
            <a:ext cx="1146283" cy="370396"/>
          </a:xfrm>
          <a:prstGeom prst="rect">
            <a:avLst/>
          </a:prstGeom>
        </p:spPr>
        <p:txBody>
          <a:bodyPr/>
          <a:lstStyle/>
          <a:p>
            <a:fld id="{93FE279B-1B5A-4DAE-BF79-BDE7825EDB98}" type="datetime1">
              <a:rPr lang="en-US" smtClean="0"/>
              <a:t>8/25/2020</a:t>
            </a:fld>
            <a:endParaRPr lang="en-US" dirty="0"/>
          </a:p>
        </p:txBody>
      </p:sp>
      <p:sp>
        <p:nvSpPr>
          <p:cNvPr id="4" name="Footer Placeholder 3"/>
          <p:cNvSpPr>
            <a:spLocks noGrp="1"/>
          </p:cNvSpPr>
          <p:nvPr>
            <p:ph type="ftr" sz="quarter" idx="11"/>
          </p:nvPr>
        </p:nvSpPr>
        <p:spPr/>
        <p:txBody>
          <a:bodyPr/>
          <a:lstStyle/>
          <a:p>
            <a:r>
              <a:rPr lang="en-US" dirty="0"/>
              <a:t>   © 2019, RedBrick Hill. All Rights Reserved.</a:t>
            </a: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a:xfrm>
            <a:off x="531812" y="787782"/>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361612" y="6130437"/>
            <a:ext cx="1146283" cy="370396"/>
          </a:xfrm>
          <a:prstGeom prst="rect">
            <a:avLst/>
          </a:prstGeom>
        </p:spPr>
        <p:txBody>
          <a:bodyPr/>
          <a:lstStyle/>
          <a:p>
            <a:fld id="{B01D091E-117B-406E-BCAA-995CC778D7B4}" type="datetime1">
              <a:rPr lang="en-US" smtClean="0"/>
              <a:t>8/25/2020</a:t>
            </a:fld>
            <a:endParaRPr lang="en-US" dirty="0"/>
          </a:p>
        </p:txBody>
      </p:sp>
      <p:sp>
        <p:nvSpPr>
          <p:cNvPr id="3" name="Footer Placeholder 2"/>
          <p:cNvSpPr>
            <a:spLocks noGrp="1"/>
          </p:cNvSpPr>
          <p:nvPr>
            <p:ph type="ftr" sz="quarter" idx="11"/>
          </p:nvPr>
        </p:nvSpPr>
        <p:spPr/>
        <p:txBody>
          <a:bodyPr/>
          <a:lstStyle/>
          <a:p>
            <a:r>
              <a:rPr lang="en-US" dirty="0"/>
              <a:t>   © 2019, RedBrick Hill. All Rights Reserved.</a:t>
            </a: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a:xfrm>
            <a:off x="531812" y="787782"/>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0361612" y="6130437"/>
            <a:ext cx="1146283" cy="370396"/>
          </a:xfrm>
          <a:prstGeom prst="rect">
            <a:avLst/>
          </a:prstGeom>
        </p:spPr>
        <p:txBody>
          <a:bodyPr/>
          <a:lstStyle/>
          <a:p>
            <a:fld id="{AB4C73B6-DC37-4EDD-A698-103659C9DC43}" type="datetime1">
              <a:rPr lang="en-US" smtClean="0"/>
              <a:t>8/25/2020</a:t>
            </a:fld>
            <a:endParaRPr lang="en-US" dirty="0"/>
          </a:p>
        </p:txBody>
      </p:sp>
      <p:sp>
        <p:nvSpPr>
          <p:cNvPr id="6" name="Footer Placeholder 5"/>
          <p:cNvSpPr>
            <a:spLocks noGrp="1"/>
          </p:cNvSpPr>
          <p:nvPr>
            <p:ph type="ftr" sz="quarter" idx="11"/>
          </p:nvPr>
        </p:nvSpPr>
        <p:spPr/>
        <p:txBody>
          <a:bodyPr/>
          <a:lstStyle/>
          <a:p>
            <a:r>
              <a:rPr lang="en-US" dirty="0"/>
              <a:t>   © 2019, RedBrick Hill. All Rights Reserved.</a:t>
            </a: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787782"/>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0361612" y="6130437"/>
            <a:ext cx="1146283" cy="370396"/>
          </a:xfrm>
          <a:prstGeom prst="rect">
            <a:avLst/>
          </a:prstGeom>
        </p:spPr>
        <p:txBody>
          <a:bodyPr/>
          <a:lstStyle/>
          <a:p>
            <a:fld id="{1C98075E-BEBF-4756-8BEB-4CA1F2FA33C6}" type="datetime1">
              <a:rPr lang="en-US" smtClean="0"/>
              <a:t>8/25/2020</a:t>
            </a:fld>
            <a:endParaRPr lang="en-US" dirty="0"/>
          </a:p>
        </p:txBody>
      </p:sp>
      <p:sp>
        <p:nvSpPr>
          <p:cNvPr id="6" name="Footer Placeholder 5"/>
          <p:cNvSpPr>
            <a:spLocks noGrp="1"/>
          </p:cNvSpPr>
          <p:nvPr>
            <p:ph type="ftr" sz="quarter" idx="11"/>
          </p:nvPr>
        </p:nvSpPr>
        <p:spPr/>
        <p:txBody>
          <a:bodyPr/>
          <a:lstStyle/>
          <a:p>
            <a:r>
              <a:rPr lang="en-US" dirty="0"/>
              <a:t>   © 2019, RedBrick Hill. All Rights Reserved.</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361612" y="6130437"/>
            <a:ext cx="1146283" cy="370396"/>
          </a:xfrm>
          <a:prstGeom prst="rect">
            <a:avLst/>
          </a:prstGeom>
        </p:spPr>
        <p:txBody>
          <a:bodyPr/>
          <a:lstStyle/>
          <a:p>
            <a:fld id="{E1286836-6FB6-4A09-99E0-56E15ECF53BF}" type="datetime1">
              <a:rPr lang="en-US" smtClean="0"/>
              <a:t>8/25/2020</a:t>
            </a:fld>
            <a:endParaRPr lang="en-US" dirty="0"/>
          </a:p>
        </p:txBody>
      </p:sp>
      <p:sp>
        <p:nvSpPr>
          <p:cNvPr id="5" name="Footer Placeholder 4"/>
          <p:cNvSpPr>
            <a:spLocks noGrp="1"/>
          </p:cNvSpPr>
          <p:nvPr>
            <p:ph type="ftr" sz="quarter" idx="11"/>
          </p:nvPr>
        </p:nvSpPr>
        <p:spPr/>
        <p:txBody>
          <a:bodyPr/>
          <a:lstStyle/>
          <a:p>
            <a:r>
              <a:rPr lang="en-US" dirty="0"/>
              <a:t>   © 2019, RedBrick Hill. All Rights Reserved.</a:t>
            </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361612" y="6130437"/>
            <a:ext cx="1146283" cy="370396"/>
          </a:xfrm>
          <a:prstGeom prst="rect">
            <a:avLst/>
          </a:prstGeom>
        </p:spPr>
        <p:txBody>
          <a:bodyPr/>
          <a:lstStyle/>
          <a:p>
            <a:fld id="{4FFE6AEA-1222-48FA-8763-7456321D579C}" type="datetime1">
              <a:rPr lang="en-US" smtClean="0"/>
              <a:t>8/25/2020</a:t>
            </a:fld>
            <a:endParaRPr lang="en-US" dirty="0"/>
          </a:p>
        </p:txBody>
      </p:sp>
      <p:sp>
        <p:nvSpPr>
          <p:cNvPr id="5" name="Footer Placeholder 4"/>
          <p:cNvSpPr>
            <a:spLocks noGrp="1"/>
          </p:cNvSpPr>
          <p:nvPr>
            <p:ph type="ftr" sz="quarter" idx="11"/>
          </p:nvPr>
        </p:nvSpPr>
        <p:spPr/>
        <p:txBody>
          <a:bodyPr/>
          <a:lstStyle/>
          <a:p>
            <a:r>
              <a:rPr lang="en-US" dirty="0"/>
              <a:t>   © 2019, RedBrick Hill. All Rights Reserved.</a:t>
            </a: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a:prstGeom prst="rect">
            <a:avLst/>
          </a:prstGeo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a:xfrm>
            <a:off x="10361612" y="6130437"/>
            <a:ext cx="1146283" cy="370396"/>
          </a:xfrm>
          <a:prstGeom prst="rect">
            <a:avLst/>
          </a:prstGeom>
        </p:spPr>
        <p:txBody>
          <a:bodyPr/>
          <a:lstStyle/>
          <a:p>
            <a:fld id="{E0ABD450-722E-4235-AE39-86C3FABB1E9C}" type="datetime1">
              <a:rPr lang="en-US" smtClean="0"/>
              <a:t>8/25/2020</a:t>
            </a:fld>
            <a:endParaRPr lang="en-US" dirty="0"/>
          </a:p>
        </p:txBody>
      </p:sp>
      <p:sp>
        <p:nvSpPr>
          <p:cNvPr id="6" name="Footer Placeholder 5"/>
          <p:cNvSpPr>
            <a:spLocks noGrp="1"/>
          </p:cNvSpPr>
          <p:nvPr>
            <p:ph type="ftr" sz="quarter" idx="11"/>
          </p:nvPr>
        </p:nvSpPr>
        <p:spPr/>
        <p:txBody>
          <a:bodyPr/>
          <a:lstStyle/>
          <a:p>
            <a:r>
              <a:rPr lang="en-US" dirty="0"/>
              <a:t>   © 2019, RedBrick Hill. All Rights Reserved.</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a:xfrm>
            <a:off x="10361612" y="6130437"/>
            <a:ext cx="1146283" cy="370396"/>
          </a:xfrm>
          <a:prstGeom prst="rect">
            <a:avLst/>
          </a:prstGeom>
        </p:spPr>
        <p:txBody>
          <a:bodyPr/>
          <a:lstStyle/>
          <a:p>
            <a:fld id="{86B2118B-1815-48A4-8551-E2C268EC1F77}" type="datetime1">
              <a:rPr lang="en-US" smtClean="0"/>
              <a:t>8/25/2020</a:t>
            </a:fld>
            <a:endParaRPr lang="en-US" dirty="0"/>
          </a:p>
        </p:txBody>
      </p:sp>
      <p:sp>
        <p:nvSpPr>
          <p:cNvPr id="6" name="Footer Placeholder 5"/>
          <p:cNvSpPr>
            <a:spLocks noGrp="1"/>
          </p:cNvSpPr>
          <p:nvPr>
            <p:ph type="ftr" sz="quarter" idx="11"/>
          </p:nvPr>
        </p:nvSpPr>
        <p:spPr/>
        <p:txBody>
          <a:bodyPr/>
          <a:lstStyle/>
          <a:p>
            <a:r>
              <a:rPr lang="en-US" dirty="0"/>
              <a:t>   © 2019, RedBrick Hill. All Rights Reserved.</a:t>
            </a: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a:prstGeom prst="rect">
            <a:avLst/>
          </a:prstGeo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a:xfrm>
            <a:off x="10361612" y="6130437"/>
            <a:ext cx="1146283" cy="370396"/>
          </a:xfrm>
          <a:prstGeom prst="rect">
            <a:avLst/>
          </a:prstGeom>
        </p:spPr>
        <p:txBody>
          <a:bodyPr/>
          <a:lstStyle/>
          <a:p>
            <a:fld id="{2D48A698-5336-46F9-AD18-E2D075D3F4B8}" type="datetime1">
              <a:rPr lang="en-US" smtClean="0"/>
              <a:t>8/25/2020</a:t>
            </a:fld>
            <a:endParaRPr lang="en-US" dirty="0"/>
          </a:p>
        </p:txBody>
      </p:sp>
      <p:sp>
        <p:nvSpPr>
          <p:cNvPr id="6" name="Footer Placeholder 5"/>
          <p:cNvSpPr>
            <a:spLocks noGrp="1"/>
          </p:cNvSpPr>
          <p:nvPr>
            <p:ph type="ftr" sz="quarter" idx="11"/>
          </p:nvPr>
        </p:nvSpPr>
        <p:spPr/>
        <p:txBody>
          <a:bodyPr/>
          <a:lstStyle/>
          <a:p>
            <a:r>
              <a:rPr lang="en-US" dirty="0"/>
              <a:t>   © 2019, RedBrick Hill. All Rights Reserved.</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361612" y="6130437"/>
            <a:ext cx="1146283" cy="370396"/>
          </a:xfrm>
          <a:prstGeom prst="rect">
            <a:avLst/>
          </a:prstGeom>
        </p:spPr>
        <p:txBody>
          <a:bodyPr/>
          <a:lstStyle/>
          <a:p>
            <a:fld id="{034636D7-4B83-463E-B3B3-0AC46976A23C}" type="datetime1">
              <a:rPr lang="en-US" smtClean="0"/>
              <a:t>8/25/2020</a:t>
            </a:fld>
            <a:endParaRPr lang="en-US" dirty="0"/>
          </a:p>
        </p:txBody>
      </p:sp>
      <p:sp>
        <p:nvSpPr>
          <p:cNvPr id="5" name="Footer Placeholder 4"/>
          <p:cNvSpPr>
            <a:spLocks noGrp="1"/>
          </p:cNvSpPr>
          <p:nvPr>
            <p:ph type="ftr" sz="quarter" idx="11"/>
          </p:nvPr>
        </p:nvSpPr>
        <p:spPr/>
        <p:txBody>
          <a:bodyPr/>
          <a:lstStyle/>
          <a:p>
            <a:r>
              <a:rPr lang="en-US" dirty="0"/>
              <a:t>   © 2019, RedBrick Hill. All Rights Reserved.</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787782"/>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361612" y="6130437"/>
            <a:ext cx="1146283" cy="370396"/>
          </a:xfrm>
          <a:prstGeom prst="rect">
            <a:avLst/>
          </a:prstGeom>
        </p:spPr>
        <p:txBody>
          <a:bodyPr/>
          <a:lstStyle/>
          <a:p>
            <a:fld id="{D4A83BCF-C47C-427E-ADF4-A557AFA7D22E}" type="datetime1">
              <a:rPr lang="en-US" smtClean="0"/>
              <a:t>8/25/2020</a:t>
            </a:fld>
            <a:endParaRPr lang="en-US" dirty="0"/>
          </a:p>
        </p:txBody>
      </p:sp>
      <p:sp>
        <p:nvSpPr>
          <p:cNvPr id="5" name="Footer Placeholder 4"/>
          <p:cNvSpPr>
            <a:spLocks noGrp="1"/>
          </p:cNvSpPr>
          <p:nvPr>
            <p:ph type="ftr" sz="quarter" idx="11"/>
          </p:nvPr>
        </p:nvSpPr>
        <p:spPr/>
        <p:txBody>
          <a:bodyPr/>
          <a:lstStyle/>
          <a:p>
            <a:r>
              <a:rPr lang="en-US" dirty="0"/>
              <a:t>   © 2019, RedBrick Hill. All Rights Reserved.</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787782"/>
            <a:ext cx="779767"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198349" y="6464749"/>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   © 2019, RedBrick Hill. All Rights Reserved.</a:t>
            </a:r>
          </a:p>
        </p:txBody>
      </p:sp>
      <p:sp>
        <p:nvSpPr>
          <p:cNvPr id="9" name="Rectangle 8"/>
          <p:cNvSpPr/>
          <p:nvPr userDrawn="1"/>
        </p:nvSpPr>
        <p:spPr>
          <a:xfrm>
            <a:off x="1385707" y="5797956"/>
            <a:ext cx="1527244" cy="731520"/>
          </a:xfrm>
          <a:prstGeom prst="rect">
            <a:avLst/>
          </a:prstGeom>
          <a:blipFill>
            <a:blip r:embed="rId18"/>
            <a:srcRect/>
            <a:stretch>
              <a:fillRect l="-17957" t="-107752" r="-18832" b="-717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sldNum="0"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g"/><Relationship Id="rId9"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ldamron76@gmail.co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mailto:jmahoney.59@gmail.com"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10432" y="1813684"/>
            <a:ext cx="8915399" cy="2377440"/>
          </a:xfrm>
        </p:spPr>
        <p:txBody>
          <a:bodyPr>
            <a:normAutofit/>
          </a:bodyPr>
          <a:lstStyle/>
          <a:p>
            <a:r>
              <a:rPr lang="en-US" dirty="0">
                <a:latin typeface="Arial" panose="020B0604020202020204" pitchFamily="34" charset="0"/>
                <a:cs typeface="Arial" panose="020B0604020202020204" pitchFamily="34" charset="0"/>
              </a:rPr>
              <a:t>Using Strengths to Support Invitational Education</a:t>
            </a:r>
          </a:p>
        </p:txBody>
      </p:sp>
      <p:sp>
        <p:nvSpPr>
          <p:cNvPr id="3" name="Subtitle 2"/>
          <p:cNvSpPr>
            <a:spLocks noGrp="1"/>
          </p:cNvSpPr>
          <p:nvPr>
            <p:ph type="subTitle" idx="1"/>
          </p:nvPr>
        </p:nvSpPr>
        <p:spPr>
          <a:xfrm>
            <a:off x="2851490" y="4637312"/>
            <a:ext cx="2892699" cy="1731523"/>
          </a:xfrm>
        </p:spPr>
        <p:txBody>
          <a:bodyPr>
            <a:normAutofit/>
          </a:bodyPr>
          <a:lstStyle/>
          <a:p>
            <a:r>
              <a:rPr lang="en-US" sz="2300" b="1" dirty="0">
                <a:solidFill>
                  <a:schemeClr val="tx1"/>
                </a:solidFill>
                <a:latin typeface="Arial" panose="020B0604020202020204" pitchFamily="34" charset="0"/>
                <a:cs typeface="Arial" panose="020B0604020202020204" pitchFamily="34" charset="0"/>
              </a:rPr>
              <a:t>Dr. Jim Mahoney</a:t>
            </a:r>
            <a:br>
              <a:rPr lang="en-US" sz="2300" b="1" dirty="0">
                <a:latin typeface="Arial" panose="020B0604020202020204" pitchFamily="34" charset="0"/>
                <a:cs typeface="Arial" panose="020B0604020202020204" pitchFamily="34" charset="0"/>
              </a:rPr>
            </a:br>
            <a:r>
              <a:rPr lang="en-US" sz="2300" b="1" dirty="0">
                <a:solidFill>
                  <a:schemeClr val="tx1"/>
                </a:solidFill>
                <a:latin typeface="Arial" panose="020B0604020202020204" pitchFamily="34" charset="0"/>
                <a:cs typeface="Arial" panose="020B0604020202020204" pitchFamily="34" charset="0"/>
              </a:rPr>
              <a:t>August 2020</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2703" t="39743" r="12829" b="28752"/>
          <a:stretch/>
        </p:blipFill>
        <p:spPr>
          <a:xfrm>
            <a:off x="7918316" y="150254"/>
            <a:ext cx="3540868" cy="1498060"/>
          </a:xfrm>
          <a:prstGeom prst="rect">
            <a:avLst/>
          </a:prstGeom>
        </p:spPr>
      </p:pic>
      <p:sp>
        <p:nvSpPr>
          <p:cNvPr id="7" name="TextBox 6"/>
          <p:cNvSpPr txBox="1"/>
          <p:nvPr/>
        </p:nvSpPr>
        <p:spPr>
          <a:xfrm>
            <a:off x="1284051" y="5846323"/>
            <a:ext cx="1653702" cy="70039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60434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4" descr="Image result for strengthsfinder 2.0 book"/>
          <p:cNvSpPr>
            <a:spLocks noGrp="1" noChangeAspect="1" noChangeArrowheads="1"/>
          </p:cNvSpPr>
          <p:nvPr>
            <p:ph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a:p>
            <a:endParaRPr lang="en-US" dirty="0"/>
          </a:p>
        </p:txBody>
      </p:sp>
      <p:sp>
        <p:nvSpPr>
          <p:cNvPr id="4" name="Footer Placeholder 3"/>
          <p:cNvSpPr>
            <a:spLocks noGrp="1"/>
          </p:cNvSpPr>
          <p:nvPr>
            <p:ph type="ftr" sz="quarter" idx="11"/>
          </p:nvPr>
        </p:nvSpPr>
        <p:spPr>
          <a:xfrm>
            <a:off x="1344071" y="6135808"/>
            <a:ext cx="7619999" cy="534566"/>
          </a:xfrm>
        </p:spPr>
        <p:txBody>
          <a:bodyPr/>
          <a:lstStyle/>
          <a:p>
            <a:endParaRPr lang="en-US" dirty="0"/>
          </a:p>
          <a:p>
            <a:endParaRPr lang="en-US" dirty="0"/>
          </a:p>
          <a:p>
            <a:endParaRPr lang="en-US" dirty="0"/>
          </a:p>
          <a:p>
            <a:r>
              <a:rPr lang="en-US" dirty="0"/>
              <a:t>© 2019, RedBrick Hill. All Rights Reserved.</a:t>
            </a:r>
          </a:p>
        </p:txBody>
      </p:sp>
      <p:sp>
        <p:nvSpPr>
          <p:cNvPr id="11" name="Title 10">
            <a:extLst>
              <a:ext uri="{FF2B5EF4-FFF2-40B4-BE49-F238E27FC236}">
                <a16:creationId xmlns:a16="http://schemas.microsoft.com/office/drawing/2014/main" id="{E136D82B-D4EB-489A-8D18-A9488DA11493}"/>
              </a:ext>
            </a:extLst>
          </p:cNvPr>
          <p:cNvSpPr>
            <a:spLocks noGrp="1"/>
          </p:cNvSpPr>
          <p:nvPr>
            <p:ph type="title"/>
          </p:nvPr>
        </p:nvSpPr>
        <p:spPr>
          <a:xfrm>
            <a:off x="2589212" y="437073"/>
            <a:ext cx="8911687" cy="1280890"/>
          </a:xfrm>
        </p:spPr>
        <p:txBody>
          <a:bodyPr/>
          <a:lstStyle/>
          <a:p>
            <a:r>
              <a:rPr lang="en-US" b="1" dirty="0">
                <a:latin typeface="Arial" panose="020B0604020202020204" pitchFamily="34" charset="0"/>
                <a:cs typeface="Arial" panose="020B0604020202020204" pitchFamily="34" charset="0"/>
              </a:rPr>
              <a:t>The Mahoney Five</a:t>
            </a:r>
          </a:p>
        </p:txBody>
      </p:sp>
      <p:pic>
        <p:nvPicPr>
          <p:cNvPr id="12" name="Picture 11">
            <a:extLst>
              <a:ext uri="{FF2B5EF4-FFF2-40B4-BE49-F238E27FC236}">
                <a16:creationId xmlns:a16="http://schemas.microsoft.com/office/drawing/2014/main" id="{F51AFFC0-BB8E-4DB0-A5DC-47B219C24845}"/>
              </a:ext>
            </a:extLst>
          </p:cNvPr>
          <p:cNvPicPr>
            <a:picLocks noChangeAspect="1"/>
          </p:cNvPicPr>
          <p:nvPr/>
        </p:nvPicPr>
        <p:blipFill>
          <a:blip r:embed="rId3"/>
          <a:stretch>
            <a:fillRect/>
          </a:stretch>
        </p:blipFill>
        <p:spPr>
          <a:xfrm>
            <a:off x="4148276" y="1170984"/>
            <a:ext cx="4889147" cy="5304397"/>
          </a:xfrm>
          <a:prstGeom prst="rect">
            <a:avLst/>
          </a:prstGeom>
        </p:spPr>
      </p:pic>
    </p:spTree>
    <p:extLst>
      <p:ext uri="{BB962C8B-B14F-4D97-AF65-F5344CB8AC3E}">
        <p14:creationId xmlns:p14="http://schemas.microsoft.com/office/powerpoint/2010/main" val="3240907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474092"/>
            <a:ext cx="8911687" cy="1280890"/>
          </a:xfrm>
        </p:spPr>
        <p:txBody>
          <a:bodyPr>
            <a:normAutofit/>
          </a:bodyPr>
          <a:lstStyle/>
          <a:p>
            <a:r>
              <a:rPr lang="en-US" b="1" dirty="0">
                <a:latin typeface="Arial" panose="020B0604020202020204" pitchFamily="34" charset="0"/>
                <a:cs typeface="Arial" panose="020B0604020202020204" pitchFamily="34" charset="0"/>
              </a:rPr>
              <a:t>An Introduction to StrengthsFinder 2.0</a:t>
            </a:r>
            <a:br>
              <a:rPr lang="en-US" b="1" dirty="0">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Copyright Gallup 2018  Used with Permission</a:t>
            </a:r>
          </a:p>
        </p:txBody>
      </p:sp>
      <p:sp>
        <p:nvSpPr>
          <p:cNvPr id="8" name="AutoShape 4" descr="Image result for strengthsfinder 2.0 book"/>
          <p:cNvSpPr>
            <a:spLocks noGrp="1" noChangeAspect="1" noChangeArrowheads="1"/>
          </p:cNvSpPr>
          <p:nvPr>
            <p:ph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a:p>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4058" y="1812925"/>
            <a:ext cx="3051422" cy="4206240"/>
          </a:xfrm>
          <a:prstGeom prst="rect">
            <a:avLst/>
          </a:prstGeom>
        </p:spPr>
      </p:pic>
      <p:sp>
        <p:nvSpPr>
          <p:cNvPr id="4" name="Footer Placeholder 3"/>
          <p:cNvSpPr>
            <a:spLocks noGrp="1"/>
          </p:cNvSpPr>
          <p:nvPr>
            <p:ph type="ftr" sz="quarter" idx="11"/>
          </p:nvPr>
        </p:nvSpPr>
        <p:spPr>
          <a:xfrm>
            <a:off x="1344071" y="6135808"/>
            <a:ext cx="7619999" cy="534566"/>
          </a:xfrm>
        </p:spPr>
        <p:txBody>
          <a:bodyPr/>
          <a:lstStyle/>
          <a:p>
            <a:endParaRPr lang="en-US" dirty="0"/>
          </a:p>
          <a:p>
            <a:endParaRPr lang="en-US" dirty="0"/>
          </a:p>
          <a:p>
            <a:endParaRPr lang="en-US" dirty="0"/>
          </a:p>
          <a:p>
            <a:r>
              <a:rPr lang="en-US" dirty="0"/>
              <a:t>© 2019, RedBrick Hill. All Rights Reserved.</a:t>
            </a:r>
          </a:p>
        </p:txBody>
      </p:sp>
      <p:pic>
        <p:nvPicPr>
          <p:cNvPr id="9" name="Content Placeholder 8"/>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bwMode="auto">
          <a:xfrm>
            <a:off x="7430326" y="1812925"/>
            <a:ext cx="3389911" cy="408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025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474092"/>
            <a:ext cx="8911687" cy="1280890"/>
          </a:xfrm>
        </p:spPr>
        <p:txBody>
          <a:bodyPr>
            <a:normAutofit/>
          </a:bodyPr>
          <a:lstStyle/>
          <a:p>
            <a:r>
              <a:rPr lang="en-US" b="1" dirty="0">
                <a:latin typeface="Arial" panose="020B0604020202020204" pitchFamily="34" charset="0"/>
                <a:cs typeface="Arial" panose="020B0604020202020204" pitchFamily="34" charset="0"/>
              </a:rPr>
              <a:t>Inviting School Success</a:t>
            </a:r>
            <a:br>
              <a:rPr lang="en-US" b="1" dirty="0">
                <a:latin typeface="Arial" panose="020B0604020202020204" pitchFamily="34" charset="0"/>
                <a:cs typeface="Arial" panose="020B0604020202020204" pitchFamily="34" charset="0"/>
              </a:rPr>
            </a:br>
            <a:endParaRPr lang="en-US" sz="1600" b="1" dirty="0">
              <a:latin typeface="Arial" panose="020B0604020202020204" pitchFamily="34" charset="0"/>
              <a:cs typeface="Arial" panose="020B0604020202020204" pitchFamily="34" charset="0"/>
            </a:endParaRPr>
          </a:p>
        </p:txBody>
      </p:sp>
      <p:sp>
        <p:nvSpPr>
          <p:cNvPr id="8" name="AutoShape 4" descr="Image result for strengthsfinder 2.0 book"/>
          <p:cNvSpPr>
            <a:spLocks noGrp="1" noChangeAspect="1" noChangeArrowheads="1"/>
          </p:cNvSpPr>
          <p:nvPr>
            <p:ph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a:p>
            <a:endParaRPr lang="en-US" dirty="0"/>
          </a:p>
        </p:txBody>
      </p:sp>
      <p:sp>
        <p:nvSpPr>
          <p:cNvPr id="4" name="Footer Placeholder 3"/>
          <p:cNvSpPr>
            <a:spLocks noGrp="1"/>
          </p:cNvSpPr>
          <p:nvPr>
            <p:ph type="ftr" sz="quarter" idx="11"/>
          </p:nvPr>
        </p:nvSpPr>
        <p:spPr>
          <a:xfrm>
            <a:off x="1344071" y="6135808"/>
            <a:ext cx="7619999" cy="534566"/>
          </a:xfrm>
        </p:spPr>
        <p:txBody>
          <a:bodyPr/>
          <a:lstStyle/>
          <a:p>
            <a:endParaRPr lang="en-US" dirty="0"/>
          </a:p>
          <a:p>
            <a:endParaRPr lang="en-US" dirty="0"/>
          </a:p>
          <a:p>
            <a:endParaRPr lang="en-US" dirty="0"/>
          </a:p>
          <a:p>
            <a:r>
              <a:rPr lang="en-US" dirty="0"/>
              <a:t>© 2019, RedBrick Hill. All Rights Reserved.</a:t>
            </a:r>
          </a:p>
        </p:txBody>
      </p:sp>
      <p:pic>
        <p:nvPicPr>
          <p:cNvPr id="7" name="Content Placeholder 6" descr="A screenshot of a computer&#10;&#10;Description automatically generated">
            <a:extLst>
              <a:ext uri="{FF2B5EF4-FFF2-40B4-BE49-F238E27FC236}">
                <a16:creationId xmlns:a16="http://schemas.microsoft.com/office/drawing/2014/main" id="{036EEB89-E742-4EB6-9676-626E43082A6A}"/>
              </a:ext>
            </a:extLst>
          </p:cNvPr>
          <p:cNvPicPr>
            <a:picLocks noGrp="1" noChangeAspect="1"/>
          </p:cNvPicPr>
          <p:nvPr>
            <p:ph sz="quarter" idx="4"/>
          </p:nvPr>
        </p:nvPicPr>
        <p:blipFill>
          <a:blip r:embed="rId3"/>
          <a:stretch>
            <a:fillRect/>
          </a:stretch>
        </p:blipFill>
        <p:spPr>
          <a:xfrm>
            <a:off x="4734313" y="1553579"/>
            <a:ext cx="3460412" cy="4896222"/>
          </a:xfrm>
        </p:spPr>
      </p:pic>
    </p:spTree>
    <p:extLst>
      <p:ext uri="{BB962C8B-B14F-4D97-AF65-F5344CB8AC3E}">
        <p14:creationId xmlns:p14="http://schemas.microsoft.com/office/powerpoint/2010/main" val="3780072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FF917D77-F2DD-46BD-9B2C-0C18E31FBD2E}"/>
              </a:ext>
            </a:extLst>
          </p:cNvPr>
          <p:cNvSpPr>
            <a:spLocks noGrp="1" noChangeArrowheads="1"/>
          </p:cNvSpPr>
          <p:nvPr>
            <p:ph type="title"/>
          </p:nvPr>
        </p:nvSpPr>
        <p:spPr>
          <a:xfrm>
            <a:off x="2833255" y="527196"/>
            <a:ext cx="7772400" cy="712787"/>
          </a:xfrm>
        </p:spPr>
        <p:txBody>
          <a:bodyPr>
            <a:normAutofit/>
          </a:bodyPr>
          <a:lstStyle/>
          <a:p>
            <a:r>
              <a:rPr lang="en-US" altLang="en-US" b="1" dirty="0">
                <a:latin typeface="Arial" panose="020B0604020202020204" pitchFamily="34" charset="0"/>
                <a:cs typeface="Arial" panose="020B0604020202020204" pitchFamily="34" charset="0"/>
              </a:rPr>
              <a:t>Two Types of Messages</a:t>
            </a:r>
          </a:p>
        </p:txBody>
      </p:sp>
      <p:sp>
        <p:nvSpPr>
          <p:cNvPr id="63491" name="Rectangle 3">
            <a:extLst>
              <a:ext uri="{FF2B5EF4-FFF2-40B4-BE49-F238E27FC236}">
                <a16:creationId xmlns:a16="http://schemas.microsoft.com/office/drawing/2014/main" id="{53E208ED-EE25-42FF-BCED-2EEAAE4C237E}"/>
              </a:ext>
            </a:extLst>
          </p:cNvPr>
          <p:cNvSpPr>
            <a:spLocks noGrp="1" noChangeArrowheads="1"/>
          </p:cNvSpPr>
          <p:nvPr>
            <p:ph type="body" idx="1"/>
          </p:nvPr>
        </p:nvSpPr>
        <p:spPr>
          <a:xfrm>
            <a:off x="2438400" y="2286000"/>
            <a:ext cx="7620000" cy="2286000"/>
          </a:xfrm>
        </p:spPr>
        <p:txBody>
          <a:bodyPr>
            <a:normAutofit/>
          </a:bodyPr>
          <a:lstStyle/>
          <a:p>
            <a:pPr marL="533400" indent="-533400">
              <a:lnSpc>
                <a:spcPct val="80000"/>
              </a:lnSpc>
              <a:buNone/>
            </a:pPr>
            <a:r>
              <a:rPr lang="en-US" altLang="en-US" sz="3600" dirty="0">
                <a:latin typeface="Arial" panose="020B0604020202020204" pitchFamily="34" charset="0"/>
                <a:cs typeface="Arial" panose="020B0604020202020204" pitchFamily="34" charset="0"/>
              </a:rPr>
              <a:t>	1. Inviting </a:t>
            </a:r>
          </a:p>
          <a:p>
            <a:pPr marL="533400" indent="-533400">
              <a:lnSpc>
                <a:spcPct val="80000"/>
              </a:lnSpc>
              <a:buNone/>
            </a:pPr>
            <a:endParaRPr lang="en-US" altLang="en-US" sz="3600" dirty="0">
              <a:latin typeface="Arial" panose="020B0604020202020204" pitchFamily="34" charset="0"/>
              <a:cs typeface="Arial" panose="020B0604020202020204" pitchFamily="34" charset="0"/>
            </a:endParaRPr>
          </a:p>
          <a:p>
            <a:pPr marL="533400" indent="-533400">
              <a:lnSpc>
                <a:spcPct val="80000"/>
              </a:lnSpc>
              <a:buNone/>
            </a:pPr>
            <a:r>
              <a:rPr lang="en-US" altLang="en-US" sz="3600" dirty="0">
                <a:latin typeface="Arial" panose="020B0604020202020204" pitchFamily="34" charset="0"/>
                <a:cs typeface="Arial" panose="020B0604020202020204" pitchFamily="34" charset="0"/>
              </a:rPr>
              <a:t>	2. Disinviting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DF31-9A43-4BE1-A21D-2E7C8980E0EE}"/>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Collaborative Activity</a:t>
            </a:r>
          </a:p>
        </p:txBody>
      </p:sp>
      <p:sp>
        <p:nvSpPr>
          <p:cNvPr id="3" name="Content Placeholder 2">
            <a:extLst>
              <a:ext uri="{FF2B5EF4-FFF2-40B4-BE49-F238E27FC236}">
                <a16:creationId xmlns:a16="http://schemas.microsoft.com/office/drawing/2014/main" id="{265DF363-ACD4-4B30-887C-59291049F5F6}"/>
              </a:ext>
            </a:extLst>
          </p:cNvPr>
          <p:cNvSpPr>
            <a:spLocks noGrp="1"/>
          </p:cNvSpPr>
          <p:nvPr>
            <p:ph idx="1"/>
          </p:nvPr>
        </p:nvSpPr>
        <p:spPr/>
        <p:txBody>
          <a:bodyPr>
            <a:normAutofit/>
          </a:bodyPr>
          <a:lstStyle/>
          <a:p>
            <a:r>
              <a:rPr lang="en-US" sz="3600" dirty="0">
                <a:latin typeface="Arial" panose="020B0604020202020204" pitchFamily="34" charset="0"/>
                <a:cs typeface="Arial" panose="020B0604020202020204" pitchFamily="34" charset="0"/>
              </a:rPr>
              <a:t>Describe a powerful, inviting message</a:t>
            </a:r>
          </a:p>
        </p:txBody>
      </p:sp>
      <p:sp>
        <p:nvSpPr>
          <p:cNvPr id="4" name="Footer Placeholder 3">
            <a:extLst>
              <a:ext uri="{FF2B5EF4-FFF2-40B4-BE49-F238E27FC236}">
                <a16:creationId xmlns:a16="http://schemas.microsoft.com/office/drawing/2014/main" id="{0AEA102F-DC7B-4194-96E3-2EF0000889E6}"/>
              </a:ext>
            </a:extLst>
          </p:cNvPr>
          <p:cNvSpPr>
            <a:spLocks noGrp="1"/>
          </p:cNvSpPr>
          <p:nvPr>
            <p:ph type="ftr" sz="quarter" idx="11"/>
          </p:nvPr>
        </p:nvSpPr>
        <p:spPr/>
        <p:txBody>
          <a:bodyPr/>
          <a:lstStyle/>
          <a:p>
            <a:r>
              <a:rPr lang="en-US"/>
              <a:t>   © 2019, RedBrick Hill. All Rights Reserved.</a:t>
            </a:r>
            <a:endParaRPr lang="en-US" dirty="0"/>
          </a:p>
        </p:txBody>
      </p:sp>
    </p:spTree>
    <p:extLst>
      <p:ext uri="{BB962C8B-B14F-4D97-AF65-F5344CB8AC3E}">
        <p14:creationId xmlns:p14="http://schemas.microsoft.com/office/powerpoint/2010/main" val="685702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DF31-9A43-4BE1-A21D-2E7C8980E0EE}"/>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New Worker Expectations</a:t>
            </a:r>
            <a:br>
              <a:rPr lang="en-US" b="1" dirty="0">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(Clifton/Harter)</a:t>
            </a:r>
          </a:p>
        </p:txBody>
      </p:sp>
      <p:sp>
        <p:nvSpPr>
          <p:cNvPr id="3" name="Content Placeholder 2">
            <a:extLst>
              <a:ext uri="{FF2B5EF4-FFF2-40B4-BE49-F238E27FC236}">
                <a16:creationId xmlns:a16="http://schemas.microsoft.com/office/drawing/2014/main" id="{265DF363-ACD4-4B30-887C-59291049F5F6}"/>
              </a:ext>
            </a:extLst>
          </p:cNvPr>
          <p:cNvSpPr>
            <a:spLocks noGrp="1"/>
          </p:cNvSpPr>
          <p:nvPr>
            <p:ph idx="1"/>
          </p:nvPr>
        </p:nvSpPr>
        <p:spPr/>
        <p:txBody>
          <a:bodyPr>
            <a:normAutofit/>
          </a:bodyPr>
          <a:lstStyle/>
          <a:p>
            <a:r>
              <a:rPr lang="en-US" sz="3600" dirty="0">
                <a:latin typeface="Arial" panose="020B0604020202020204" pitchFamily="34" charset="0"/>
                <a:cs typeface="Arial" panose="020B0604020202020204" pitchFamily="34" charset="0"/>
              </a:rPr>
              <a:t>Paycheck to purpose</a:t>
            </a:r>
          </a:p>
          <a:p>
            <a:r>
              <a:rPr lang="en-US" sz="3600" dirty="0">
                <a:latin typeface="Arial" panose="020B0604020202020204" pitchFamily="34" charset="0"/>
                <a:cs typeface="Arial" panose="020B0604020202020204" pitchFamily="34" charset="0"/>
              </a:rPr>
              <a:t>Satisfaction to development</a:t>
            </a:r>
          </a:p>
          <a:p>
            <a:r>
              <a:rPr lang="en-US" sz="3600" dirty="0">
                <a:latin typeface="Arial" panose="020B0604020202020204" pitchFamily="34" charset="0"/>
                <a:cs typeface="Arial" panose="020B0604020202020204" pitchFamily="34" charset="0"/>
              </a:rPr>
              <a:t>Bosses to coaches</a:t>
            </a:r>
          </a:p>
          <a:p>
            <a:r>
              <a:rPr lang="en-US" sz="3600" dirty="0">
                <a:latin typeface="Arial" panose="020B0604020202020204" pitchFamily="34" charset="0"/>
                <a:cs typeface="Arial" panose="020B0604020202020204" pitchFamily="34" charset="0"/>
              </a:rPr>
              <a:t>Annual reviews to ongoing conversations</a:t>
            </a:r>
          </a:p>
          <a:p>
            <a:r>
              <a:rPr lang="en-US" sz="3600" dirty="0">
                <a:latin typeface="Arial" panose="020B0604020202020204" pitchFamily="34" charset="0"/>
                <a:cs typeface="Arial" panose="020B0604020202020204" pitchFamily="34" charset="0"/>
              </a:rPr>
              <a:t>Weaknesses to strengths</a:t>
            </a:r>
          </a:p>
        </p:txBody>
      </p:sp>
      <p:sp>
        <p:nvSpPr>
          <p:cNvPr id="4" name="Footer Placeholder 3">
            <a:extLst>
              <a:ext uri="{FF2B5EF4-FFF2-40B4-BE49-F238E27FC236}">
                <a16:creationId xmlns:a16="http://schemas.microsoft.com/office/drawing/2014/main" id="{0AEA102F-DC7B-4194-96E3-2EF0000889E6}"/>
              </a:ext>
            </a:extLst>
          </p:cNvPr>
          <p:cNvSpPr>
            <a:spLocks noGrp="1"/>
          </p:cNvSpPr>
          <p:nvPr>
            <p:ph type="ftr" sz="quarter" idx="11"/>
          </p:nvPr>
        </p:nvSpPr>
        <p:spPr/>
        <p:txBody>
          <a:bodyPr/>
          <a:lstStyle/>
          <a:p>
            <a:r>
              <a:rPr lang="en-US"/>
              <a:t>   © 2019, RedBrick Hill. All Rights Reserved.</a:t>
            </a:r>
            <a:endParaRPr lang="en-US" dirty="0"/>
          </a:p>
        </p:txBody>
      </p:sp>
    </p:spTree>
    <p:extLst>
      <p:ext uri="{BB962C8B-B14F-4D97-AF65-F5344CB8AC3E}">
        <p14:creationId xmlns:p14="http://schemas.microsoft.com/office/powerpoint/2010/main" val="3804890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397" y="624110"/>
            <a:ext cx="9089216" cy="874490"/>
          </a:xfrm>
        </p:spPr>
        <p:txBody>
          <a:bodyPr>
            <a:normAutofit fontScale="90000"/>
          </a:bodyPr>
          <a:lstStyle/>
          <a:p>
            <a:r>
              <a:rPr lang="en-US" sz="4000" b="1" dirty="0">
                <a:latin typeface="Arial" panose="020B0604020202020204" pitchFamily="34" charset="0"/>
                <a:cs typeface="Arial" panose="020B0604020202020204" pitchFamily="34" charset="0"/>
              </a:rPr>
              <a:t>Collaborative Activity</a:t>
            </a:r>
            <a:br>
              <a:rPr lang="en-US" b="1" i="1" dirty="0">
                <a:latin typeface="Arial" panose="020B0604020202020204" pitchFamily="34" charset="0"/>
                <a:cs typeface="Arial" panose="020B0604020202020204" pitchFamily="34" charset="0"/>
              </a:rPr>
            </a:br>
            <a:endParaRPr lang="en-US" sz="1600" i="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589212" y="1689100"/>
            <a:ext cx="8788833" cy="4399922"/>
          </a:xfrm>
        </p:spPr>
        <p:txBody>
          <a:bodyPr>
            <a:normAutofit/>
          </a:bodyPr>
          <a:lstStyle/>
          <a:p>
            <a:pPr>
              <a:buFont typeface="Wingdings" pitchFamily="2" charset="2"/>
              <a:buChar char="Ø"/>
            </a:pPr>
            <a:r>
              <a:rPr lang="en-US" sz="3600" dirty="0">
                <a:latin typeface="Arial" panose="020B0604020202020204" pitchFamily="34" charset="0"/>
                <a:cs typeface="Arial" panose="020B0604020202020204" pitchFamily="34" charset="0"/>
              </a:rPr>
              <a:t>As you think about these new workplace demands, which ones resonate with you and why?</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r>
              <a:rPr lang="en-US" dirty="0"/>
              <a:t>   © 2019, RedBrick Hill. All Rights Reserved.</a:t>
            </a:r>
          </a:p>
        </p:txBody>
      </p:sp>
    </p:spTree>
    <p:extLst>
      <p:ext uri="{BB962C8B-B14F-4D97-AF65-F5344CB8AC3E}">
        <p14:creationId xmlns:p14="http://schemas.microsoft.com/office/powerpoint/2010/main" val="2847826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69201817-F32F-446B-8263-C36E4D2F2AB6}"/>
              </a:ext>
            </a:extLst>
          </p:cNvPr>
          <p:cNvSpPr>
            <a:spLocks noGrp="1" noChangeArrowheads="1"/>
          </p:cNvSpPr>
          <p:nvPr>
            <p:ph type="title"/>
          </p:nvPr>
        </p:nvSpPr>
        <p:spPr>
          <a:xfrm>
            <a:off x="2438400" y="609600"/>
            <a:ext cx="7772400" cy="762000"/>
          </a:xfrm>
        </p:spPr>
        <p:txBody>
          <a:bodyPr>
            <a:normAutofit fontScale="90000"/>
          </a:bodyPr>
          <a:lstStyle/>
          <a:p>
            <a:r>
              <a:rPr lang="en-US" altLang="en-US" sz="4000" b="1" dirty="0">
                <a:latin typeface="Arial" panose="020B0604020202020204" pitchFamily="34" charset="0"/>
                <a:cs typeface="Arial" panose="020B0604020202020204" pitchFamily="34" charset="0"/>
              </a:rPr>
              <a:t>Four Principles of Invitational Education</a:t>
            </a:r>
            <a:br>
              <a:rPr lang="en-US" altLang="en-US" dirty="0"/>
            </a:br>
            <a:r>
              <a:rPr lang="en-US" altLang="en-US" sz="4800" b="1" dirty="0"/>
              <a:t>	</a:t>
            </a:r>
          </a:p>
        </p:txBody>
      </p:sp>
      <p:sp>
        <p:nvSpPr>
          <p:cNvPr id="62467" name="Rectangle 3">
            <a:extLst>
              <a:ext uri="{FF2B5EF4-FFF2-40B4-BE49-F238E27FC236}">
                <a16:creationId xmlns:a16="http://schemas.microsoft.com/office/drawing/2014/main" id="{2885A372-9662-4431-B42B-2DD467CAF479}"/>
              </a:ext>
            </a:extLst>
          </p:cNvPr>
          <p:cNvSpPr>
            <a:spLocks noGrp="1" noChangeArrowheads="1"/>
          </p:cNvSpPr>
          <p:nvPr>
            <p:ph type="body" idx="1"/>
          </p:nvPr>
        </p:nvSpPr>
        <p:spPr>
          <a:xfrm>
            <a:off x="2438400" y="3124201"/>
            <a:ext cx="7772400" cy="3006725"/>
          </a:xfrm>
        </p:spPr>
        <p:txBody>
          <a:bodyPr>
            <a:noAutofit/>
          </a:bodyPr>
          <a:lstStyle/>
          <a:p>
            <a:pPr marL="533400" indent="-533400">
              <a:buFont typeface="Wingdings" panose="05000000000000000000" pitchFamily="2" charset="2"/>
              <a:buAutoNum type="arabicPeriod"/>
            </a:pPr>
            <a:r>
              <a:rPr lang="en-US" altLang="en-US" sz="2800" dirty="0">
                <a:latin typeface="Arial" panose="020B0604020202020204" pitchFamily="34" charset="0"/>
                <a:cs typeface="Arial" panose="020B0604020202020204" pitchFamily="34" charset="0"/>
              </a:rPr>
              <a:t>People are able, valuable, and responsible</a:t>
            </a:r>
          </a:p>
          <a:p>
            <a:pPr marL="533400" indent="-533400">
              <a:buFont typeface="Wingdings" panose="05000000000000000000" pitchFamily="2" charset="2"/>
              <a:buAutoNum type="arabicPeriod"/>
            </a:pPr>
            <a:r>
              <a:rPr lang="en-US" altLang="en-US" sz="2800" dirty="0">
                <a:latin typeface="Arial" panose="020B0604020202020204" pitchFamily="34" charset="0"/>
                <a:cs typeface="Arial" panose="020B0604020202020204" pitchFamily="34" charset="0"/>
              </a:rPr>
              <a:t>Teaching should be a cooperative activity</a:t>
            </a:r>
          </a:p>
          <a:p>
            <a:pPr marL="533400" indent="-533400">
              <a:buFont typeface="Wingdings" panose="05000000000000000000" pitchFamily="2" charset="2"/>
              <a:buAutoNum type="arabicPeriod"/>
            </a:pPr>
            <a:r>
              <a:rPr lang="en-US" altLang="en-US" sz="2800" dirty="0">
                <a:latin typeface="Arial" panose="020B0604020202020204" pitchFamily="34" charset="0"/>
                <a:cs typeface="Arial" panose="020B0604020202020204" pitchFamily="34" charset="0"/>
              </a:rPr>
              <a:t>People possess untapped potential</a:t>
            </a:r>
          </a:p>
          <a:p>
            <a:pPr marL="533400" indent="-533400">
              <a:buFont typeface="Wingdings" panose="05000000000000000000" pitchFamily="2" charset="2"/>
              <a:buAutoNum type="arabicPeriod"/>
            </a:pPr>
            <a:r>
              <a:rPr lang="en-US" altLang="en-US" sz="2800" dirty="0">
                <a:latin typeface="Arial" panose="020B0604020202020204" pitchFamily="34" charset="0"/>
                <a:cs typeface="Arial" panose="020B0604020202020204" pitchFamily="34" charset="0"/>
              </a:rPr>
              <a:t>Potential can best be realized by programs, practices, and policies designed to invite development</a:t>
            </a:r>
          </a:p>
        </p:txBody>
      </p:sp>
      <p:sp>
        <p:nvSpPr>
          <p:cNvPr id="62468" name="Text Box 4">
            <a:extLst>
              <a:ext uri="{FF2B5EF4-FFF2-40B4-BE49-F238E27FC236}">
                <a16:creationId xmlns:a16="http://schemas.microsoft.com/office/drawing/2014/main" id="{0040967B-0725-44EF-8910-256164704455}"/>
              </a:ext>
            </a:extLst>
          </p:cNvPr>
          <p:cNvSpPr txBox="1">
            <a:spLocks noChangeArrowheads="1"/>
          </p:cNvSpPr>
          <p:nvPr/>
        </p:nvSpPr>
        <p:spPr bwMode="auto">
          <a:xfrm>
            <a:off x="2514600" y="1600201"/>
            <a:ext cx="76200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2000" i="1" dirty="0">
              <a:latin typeface="Arial" panose="020B0604020202020204" pitchFamily="34" charset="0"/>
              <a:cs typeface="Arial" panose="020B0604020202020204" pitchFamily="34" charset="0"/>
            </a:endParaRPr>
          </a:p>
          <a:p>
            <a:pPr>
              <a:spcBef>
                <a:spcPct val="50000"/>
              </a:spcBef>
            </a:pPr>
            <a:r>
              <a:rPr lang="en-US" altLang="en-US" sz="2000" i="1" dirty="0">
                <a:latin typeface="Arial" panose="020B0604020202020204" pitchFamily="34" charset="0"/>
                <a:cs typeface="Arial" panose="020B0604020202020204" pitchFamily="34" charset="0"/>
              </a:rPr>
              <a:t>Perceptual based on self-concept approach to education based on four principles -</a:t>
            </a:r>
            <a:r>
              <a:rPr lang="en-US" altLang="en-US" sz="2000" dirty="0">
                <a:latin typeface="Arial" panose="020B0604020202020204" pitchFamily="34" charset="0"/>
                <a:cs typeface="Arial" panose="020B0604020202020204" pitchFamily="34" charset="0"/>
              </a:rPr>
              <a:t>-William </a:t>
            </a:r>
            <a:r>
              <a:rPr lang="en-US" altLang="en-US" sz="2000" dirty="0" err="1">
                <a:latin typeface="Arial" panose="020B0604020202020204" pitchFamily="34" charset="0"/>
                <a:cs typeface="Arial" panose="020B0604020202020204" pitchFamily="34" charset="0"/>
              </a:rPr>
              <a:t>Purkey</a:t>
            </a:r>
            <a:endParaRPr lang="en-US" altLang="en-US" sz="2000" dirty="0">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397" y="624110"/>
            <a:ext cx="9089216" cy="874490"/>
          </a:xfrm>
        </p:spPr>
        <p:txBody>
          <a:bodyPr>
            <a:normAutofit fontScale="90000"/>
          </a:bodyPr>
          <a:lstStyle/>
          <a:p>
            <a:r>
              <a:rPr lang="en-US" sz="4000" b="1" dirty="0">
                <a:latin typeface="Arial" panose="020B0604020202020204" pitchFamily="34" charset="0"/>
                <a:cs typeface="Arial" panose="020B0604020202020204" pitchFamily="34" charset="0"/>
              </a:rPr>
              <a:t>Collaborative Leadership Activity</a:t>
            </a:r>
            <a:br>
              <a:rPr lang="en-US" b="1" i="1" dirty="0">
                <a:latin typeface="Arial" panose="020B0604020202020204" pitchFamily="34" charset="0"/>
                <a:cs typeface="Arial" panose="020B0604020202020204" pitchFamily="34" charset="0"/>
              </a:rPr>
            </a:br>
            <a:endParaRPr lang="en-US" sz="1600" i="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592925" y="1689100"/>
            <a:ext cx="8915400" cy="4399922"/>
          </a:xfrm>
        </p:spPr>
        <p:txBody>
          <a:bodyPr>
            <a:noAutofit/>
          </a:bodyPr>
          <a:lstStyle/>
          <a:p>
            <a:pPr>
              <a:buFont typeface="Wingdings" pitchFamily="2" charset="2"/>
              <a:buChar char="Ø"/>
            </a:pPr>
            <a:r>
              <a:rPr lang="en-US" sz="2800" dirty="0">
                <a:latin typeface="Arial" panose="020B0604020202020204" pitchFamily="34" charset="0"/>
                <a:cs typeface="Arial" panose="020B0604020202020204" pitchFamily="34" charset="0"/>
              </a:rPr>
              <a:t>Who is the greatest leader you have ever known?</a:t>
            </a:r>
          </a:p>
          <a:p>
            <a:pPr>
              <a:buFont typeface="Wingdings" pitchFamily="2" charset="2"/>
              <a:buChar char="Ø"/>
            </a:pPr>
            <a:r>
              <a:rPr lang="en-US" sz="2800" dirty="0">
                <a:latin typeface="Arial" panose="020B0604020202020204" pitchFamily="34" charset="0"/>
                <a:cs typeface="Arial" panose="020B0604020202020204" pitchFamily="34" charset="0"/>
              </a:rPr>
              <a:t>In one minute, list words or phrases that describe why he or she is the greatest leader you have ever known?</a:t>
            </a:r>
          </a:p>
          <a:p>
            <a:pPr>
              <a:buFont typeface="Wingdings" pitchFamily="2" charset="2"/>
              <a:buChar char="Ø"/>
            </a:pPr>
            <a:r>
              <a:rPr lang="en-US" sz="2800" dirty="0">
                <a:latin typeface="Arial" panose="020B0604020202020204" pitchFamily="34" charset="0"/>
                <a:cs typeface="Arial" panose="020B0604020202020204" pitchFamily="34" charset="0"/>
              </a:rPr>
              <a:t>Circle the top 3 words or phrases on your list.</a:t>
            </a:r>
          </a:p>
          <a:p>
            <a:pPr>
              <a:buFont typeface="Wingdings" pitchFamily="2" charset="2"/>
              <a:buChar char="Ø"/>
            </a:pPr>
            <a:r>
              <a:rPr lang="en-US" sz="2800" dirty="0">
                <a:latin typeface="Arial" panose="020B0604020202020204" pitchFamily="34" charset="0"/>
                <a:cs typeface="Arial" panose="020B0604020202020204" pitchFamily="34" charset="0"/>
              </a:rPr>
              <a:t>What does your list say about the impact this leader made on your life?</a:t>
            </a:r>
          </a:p>
        </p:txBody>
      </p:sp>
      <p:sp>
        <p:nvSpPr>
          <p:cNvPr id="4" name="Footer Placeholder 3"/>
          <p:cNvSpPr>
            <a:spLocks noGrp="1"/>
          </p:cNvSpPr>
          <p:nvPr>
            <p:ph type="ftr" sz="quarter" idx="11"/>
          </p:nvPr>
        </p:nvSpPr>
        <p:spPr/>
        <p:txBody>
          <a:bodyPr/>
          <a:lstStyle/>
          <a:p>
            <a:r>
              <a:rPr lang="en-US" dirty="0"/>
              <a:t>   © 2019, RedBrick Hill. All Rights Reserved.</a:t>
            </a:r>
          </a:p>
        </p:txBody>
      </p:sp>
    </p:spTree>
    <p:extLst>
      <p:ext uri="{BB962C8B-B14F-4D97-AF65-F5344CB8AC3E}">
        <p14:creationId xmlns:p14="http://schemas.microsoft.com/office/powerpoint/2010/main" val="3254300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2780" y="624110"/>
            <a:ext cx="8174246" cy="810990"/>
          </a:xfrm>
        </p:spPr>
        <p:txBody>
          <a:bodyPr/>
          <a:lstStyle/>
          <a:p>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Testimonials</a:t>
            </a:r>
          </a:p>
        </p:txBody>
      </p:sp>
      <p:sp>
        <p:nvSpPr>
          <p:cNvPr id="3" name="Content Placeholder 2"/>
          <p:cNvSpPr>
            <a:spLocks noGrp="1"/>
          </p:cNvSpPr>
          <p:nvPr>
            <p:ph idx="1"/>
          </p:nvPr>
        </p:nvSpPr>
        <p:spPr>
          <a:xfrm>
            <a:off x="533400" y="1435100"/>
            <a:ext cx="9220200" cy="4902200"/>
          </a:xfrm>
        </p:spPr>
        <p:txBody>
          <a:bodyPr>
            <a:normAutofit/>
          </a:bodyPr>
          <a:lstStyle/>
          <a:p>
            <a:pPr marL="0" indent="0" algn="ctr">
              <a:buNone/>
            </a:pPr>
            <a:endParaRPr lang="en-US" sz="3200" dirty="0">
              <a:latin typeface="Arial" panose="020B0604020202020204" pitchFamily="34" charset="0"/>
              <a:cs typeface="Arial" panose="020B0604020202020204" pitchFamily="34" charset="0"/>
            </a:endParaRPr>
          </a:p>
          <a:p>
            <a:pPr marL="0" indent="0" algn="ctr">
              <a:buNone/>
            </a:pPr>
            <a:endParaRPr lang="en-US" sz="3200" dirty="0">
              <a:latin typeface="Arial" panose="020B0604020202020204" pitchFamily="34" charset="0"/>
              <a:cs typeface="Arial" panose="020B0604020202020204" pitchFamily="34" charset="0"/>
            </a:endParaRPr>
          </a:p>
          <a:p>
            <a:pPr marL="0" indent="0" algn="ctr">
              <a:buNone/>
            </a:pPr>
            <a:r>
              <a:rPr lang="en-US" sz="3200" i="1" dirty="0">
                <a:latin typeface="Arial" panose="020B0604020202020204" pitchFamily="34" charset="0"/>
                <a:cs typeface="Arial" panose="020B0604020202020204" pitchFamily="34" charset="0"/>
              </a:rPr>
              <a:t>“Be yourself.  </a:t>
            </a:r>
          </a:p>
          <a:p>
            <a:pPr marL="0" indent="0" algn="ctr">
              <a:buNone/>
            </a:pPr>
            <a:r>
              <a:rPr lang="en-US" sz="3200" i="1" dirty="0">
                <a:latin typeface="Arial" panose="020B0604020202020204" pitchFamily="34" charset="0"/>
                <a:cs typeface="Arial" panose="020B0604020202020204" pitchFamily="34" charset="0"/>
              </a:rPr>
              <a:t>Everyone else is taken.”</a:t>
            </a:r>
            <a:br>
              <a:rPr lang="en-US" sz="3200" dirty="0">
                <a:latin typeface="Arial" panose="020B0604020202020204" pitchFamily="34" charset="0"/>
                <a:cs typeface="Arial" panose="020B0604020202020204" pitchFamily="34" charset="0"/>
              </a:rPr>
            </a:br>
            <a:br>
              <a:rPr lang="en-US" sz="32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Oscar Wilde</a:t>
            </a:r>
          </a:p>
          <a:p>
            <a:pPr marL="0" indent="0" algn="ctr">
              <a:buNone/>
            </a:pPr>
            <a:endParaRPr lang="en-US" sz="3200" dirty="0">
              <a:latin typeface="Arial" panose="020B0604020202020204" pitchFamily="34" charset="0"/>
              <a:cs typeface="Arial" panose="020B0604020202020204" pitchFamily="34" charset="0"/>
            </a:endParaRPr>
          </a:p>
        </p:txBody>
      </p:sp>
      <p:pic>
        <p:nvPicPr>
          <p:cNvPr id="1026" name="Picture 2" descr="http://www.wilde-online.info/images/oscar-wilde-p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140" y="1435100"/>
            <a:ext cx="3349262" cy="4445001"/>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US" dirty="0"/>
              <a:t>   © 2019, RedBrick Hill. All Rights Reserved.</a:t>
            </a:r>
          </a:p>
        </p:txBody>
      </p:sp>
    </p:spTree>
    <p:extLst>
      <p:ext uri="{BB962C8B-B14F-4D97-AF65-F5344CB8AC3E}">
        <p14:creationId xmlns:p14="http://schemas.microsoft.com/office/powerpoint/2010/main" val="3861032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mlmerillat.files.wordpress.com/2012/01/know-thyself.jpg"/>
          <p:cNvPicPr>
            <a:picLocks noChangeAspect="1" noChangeArrowheads="1"/>
          </p:cNvPicPr>
          <p:nvPr/>
        </p:nvPicPr>
        <p:blipFill rotWithShape="1">
          <a:blip r:embed="rId3">
            <a:extLst>
              <a:ext uri="{28A0092B-C50C-407E-A947-70E740481C1C}">
                <a14:useLocalDpi xmlns:a14="http://schemas.microsoft.com/office/drawing/2010/main" val="0"/>
              </a:ext>
            </a:extLst>
          </a:blip>
          <a:srcRect t="10074" b="5587"/>
          <a:stretch/>
        </p:blipFill>
        <p:spPr bwMode="auto">
          <a:xfrm>
            <a:off x="2668315" y="710119"/>
            <a:ext cx="8350370" cy="5223753"/>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r>
              <a:rPr lang="en-US" dirty="0"/>
              <a:t>   © 2019, RedBrick Hill. All Rights Reserved.</a:t>
            </a:r>
          </a:p>
        </p:txBody>
      </p:sp>
    </p:spTree>
    <p:extLst>
      <p:ext uri="{BB962C8B-B14F-4D97-AF65-F5344CB8AC3E}">
        <p14:creationId xmlns:p14="http://schemas.microsoft.com/office/powerpoint/2010/main" val="1628262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9027" y="269855"/>
            <a:ext cx="9052560" cy="5824392"/>
          </a:xfrm>
          <a:prstGeom prst="rect">
            <a:avLst/>
          </a:prstGeom>
        </p:spPr>
      </p:pic>
      <p:sp>
        <p:nvSpPr>
          <p:cNvPr id="3" name="Footer Placeholder 2"/>
          <p:cNvSpPr>
            <a:spLocks noGrp="1"/>
          </p:cNvSpPr>
          <p:nvPr>
            <p:ph type="ftr" sz="quarter" idx="11"/>
          </p:nvPr>
        </p:nvSpPr>
        <p:spPr/>
        <p:txBody>
          <a:bodyPr/>
          <a:lstStyle/>
          <a:p>
            <a:r>
              <a:rPr lang="en-US" dirty="0"/>
              <a:t>   © 2019, RedBrick Hill. All Rights Reserved.</a:t>
            </a:r>
          </a:p>
        </p:txBody>
      </p:sp>
    </p:spTree>
    <p:extLst>
      <p:ext uri="{BB962C8B-B14F-4D97-AF65-F5344CB8AC3E}">
        <p14:creationId xmlns:p14="http://schemas.microsoft.com/office/powerpoint/2010/main" val="2893284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DF31-9A43-4BE1-A21D-2E7C8980E0EE}"/>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Would You Rather?</a:t>
            </a:r>
          </a:p>
        </p:txBody>
      </p:sp>
      <p:sp>
        <p:nvSpPr>
          <p:cNvPr id="3" name="Content Placeholder 2">
            <a:extLst>
              <a:ext uri="{FF2B5EF4-FFF2-40B4-BE49-F238E27FC236}">
                <a16:creationId xmlns:a16="http://schemas.microsoft.com/office/drawing/2014/main" id="{265DF363-ACD4-4B30-887C-59291049F5F6}"/>
              </a:ext>
            </a:extLst>
          </p:cNvPr>
          <p:cNvSpPr>
            <a:spLocks noGrp="1"/>
          </p:cNvSpPr>
          <p:nvPr>
            <p:ph idx="1"/>
          </p:nvPr>
        </p:nvSpPr>
        <p:spPr/>
        <p:txBody>
          <a:bodyPr>
            <a:noAutofit/>
          </a:bodyPr>
          <a:lstStyle/>
          <a:p>
            <a:r>
              <a:rPr lang="en-US" sz="2400" dirty="0">
                <a:latin typeface="Arial" panose="020B0604020202020204" pitchFamily="34" charset="0"/>
                <a:cs typeface="Arial" panose="020B0604020202020204" pitchFamily="34" charset="0"/>
              </a:rPr>
              <a:t>Give a eulogy or plan the funeral?</a:t>
            </a:r>
          </a:p>
          <a:p>
            <a:r>
              <a:rPr lang="en-US" sz="2400" dirty="0">
                <a:latin typeface="Arial" panose="020B0604020202020204" pitchFamily="34" charset="0"/>
                <a:cs typeface="Arial" panose="020B0604020202020204" pitchFamily="34" charset="0"/>
              </a:rPr>
              <a:t>Be the best player on a team or be the coach?</a:t>
            </a:r>
          </a:p>
          <a:p>
            <a:r>
              <a:rPr lang="en-US" sz="2400" dirty="0">
                <a:latin typeface="Arial" panose="020B0604020202020204" pitchFamily="34" charset="0"/>
                <a:cs typeface="Arial" panose="020B0604020202020204" pitchFamily="34" charset="0"/>
              </a:rPr>
              <a:t>Brainstorm a solution or implement a plan?</a:t>
            </a:r>
          </a:p>
          <a:p>
            <a:r>
              <a:rPr lang="en-US" sz="2400" dirty="0">
                <a:latin typeface="Arial" panose="020B0604020202020204" pitchFamily="34" charset="0"/>
                <a:cs typeface="Arial" panose="020B0604020202020204" pitchFamily="34" charset="0"/>
              </a:rPr>
              <a:t>Meet new people you don’t know or spend time with old acquaintances?</a:t>
            </a:r>
          </a:p>
          <a:p>
            <a:r>
              <a:rPr lang="en-US" sz="2400" dirty="0">
                <a:latin typeface="Arial" panose="020B0604020202020204" pitchFamily="34" charset="0"/>
                <a:cs typeface="Arial" panose="020B0604020202020204" pitchFamily="34" charset="0"/>
              </a:rPr>
              <a:t>Sell a new product or service delivery of the product?</a:t>
            </a:r>
          </a:p>
          <a:p>
            <a:r>
              <a:rPr lang="en-US" sz="2400" dirty="0">
                <a:latin typeface="Arial" panose="020B0604020202020204" pitchFamily="34" charset="0"/>
                <a:cs typeface="Arial" panose="020B0604020202020204" pitchFamily="34" charset="0"/>
              </a:rPr>
              <a:t>Facilitate a meeting or recruit new members?</a:t>
            </a:r>
          </a:p>
          <a:p>
            <a:r>
              <a:rPr lang="en-US" sz="2400" dirty="0">
                <a:latin typeface="Arial" panose="020B0604020202020204" pitchFamily="34" charset="0"/>
                <a:cs typeface="Arial" panose="020B0604020202020204" pitchFamily="34" charset="0"/>
              </a:rPr>
              <a:t>Write a report or make a presentation about the same topic?</a:t>
            </a:r>
          </a:p>
        </p:txBody>
      </p:sp>
      <p:sp>
        <p:nvSpPr>
          <p:cNvPr id="4" name="Footer Placeholder 3">
            <a:extLst>
              <a:ext uri="{FF2B5EF4-FFF2-40B4-BE49-F238E27FC236}">
                <a16:creationId xmlns:a16="http://schemas.microsoft.com/office/drawing/2014/main" id="{0AEA102F-DC7B-4194-96E3-2EF0000889E6}"/>
              </a:ext>
            </a:extLst>
          </p:cNvPr>
          <p:cNvSpPr>
            <a:spLocks noGrp="1"/>
          </p:cNvSpPr>
          <p:nvPr>
            <p:ph type="ftr" sz="quarter" idx="11"/>
          </p:nvPr>
        </p:nvSpPr>
        <p:spPr/>
        <p:txBody>
          <a:bodyPr/>
          <a:lstStyle/>
          <a:p>
            <a:r>
              <a:rPr lang="en-US"/>
              <a:t>   © 2019, RedBrick Hill. All Rights Reserved.</a:t>
            </a:r>
            <a:endParaRPr lang="en-US" dirty="0"/>
          </a:p>
        </p:txBody>
      </p:sp>
    </p:spTree>
    <p:extLst>
      <p:ext uri="{BB962C8B-B14F-4D97-AF65-F5344CB8AC3E}">
        <p14:creationId xmlns:p14="http://schemas.microsoft.com/office/powerpoint/2010/main" val="1256714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4748" y="160053"/>
            <a:ext cx="9982676" cy="1461619"/>
          </a:xfrm>
        </p:spPr>
        <p:txBody>
          <a:bodyPr>
            <a:normAutofit fontScale="90000"/>
          </a:bodyPr>
          <a:lstStyle/>
          <a:p>
            <a:pPr algn="ctr"/>
            <a:r>
              <a:rPr lang="en-US" sz="4000" b="1" dirty="0">
                <a:solidFill>
                  <a:srgbClr val="4B2101"/>
                </a:solidFill>
                <a:latin typeface="Arial" panose="020B0604020202020204" pitchFamily="34" charset="0"/>
                <a:cs typeface="Arial" panose="020B0604020202020204" pitchFamily="34" charset="0"/>
              </a:rPr>
              <a:t>What Are You Really Good At Doing?</a:t>
            </a:r>
            <a:br>
              <a:rPr lang="en-US" b="1" dirty="0">
                <a:solidFill>
                  <a:srgbClr val="4B2101"/>
                </a:solidFill>
                <a:latin typeface="Arial" panose="020B0604020202020204" pitchFamily="34" charset="0"/>
                <a:cs typeface="Arial" panose="020B0604020202020204" pitchFamily="34" charset="0"/>
              </a:rPr>
            </a:br>
            <a:r>
              <a:rPr lang="en-US" sz="1600" b="1" i="1" dirty="0">
                <a:latin typeface="Arial" panose="020B0604020202020204" pitchFamily="34" charset="0"/>
                <a:cs typeface="Arial" panose="020B0604020202020204" pitchFamily="34" charset="0"/>
              </a:rPr>
              <a:t>What is something that others often tell you that they think makes you stand out?</a:t>
            </a:r>
            <a:br>
              <a:rPr lang="en-US" sz="1600" b="1" i="1" dirty="0">
                <a:latin typeface="Arial" panose="020B0604020202020204" pitchFamily="34" charset="0"/>
                <a:cs typeface="Arial" panose="020B0604020202020204" pitchFamily="34" charset="0"/>
              </a:rPr>
            </a:br>
            <a:r>
              <a:rPr lang="en-US" sz="1600" b="1" i="1" dirty="0">
                <a:latin typeface="Arial" panose="020B0604020202020204" pitchFamily="34" charset="0"/>
                <a:cs typeface="Arial" panose="020B0604020202020204" pitchFamily="34" charset="0"/>
              </a:rPr>
              <a:t>Discussion</a:t>
            </a:r>
            <a:br>
              <a:rPr lang="en-US" sz="1600" dirty="0">
                <a:latin typeface="Arial" panose="020B0604020202020204" pitchFamily="34" charset="0"/>
                <a:cs typeface="Arial" panose="020B0604020202020204" pitchFamily="34" charset="0"/>
              </a:rPr>
            </a:br>
            <a:br>
              <a:rPr lang="en-US" b="1" i="1" dirty="0">
                <a:solidFill>
                  <a:srgbClr val="4B2101"/>
                </a:solidFill>
              </a:rPr>
            </a:br>
            <a:endParaRPr lang="en-US" sz="1600" b="1" i="1" dirty="0">
              <a:solidFill>
                <a:srgbClr val="4B210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0167" y="3519093"/>
            <a:ext cx="3225297" cy="2286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1988" y="1754969"/>
            <a:ext cx="2715768" cy="155448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0436" y="1332111"/>
            <a:ext cx="2472165" cy="1371600"/>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34455" y="3564813"/>
            <a:ext cx="2661693" cy="2194560"/>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64403" y="2941479"/>
            <a:ext cx="2264229" cy="1188720"/>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86082" y="4367967"/>
            <a:ext cx="2777755" cy="1737360"/>
          </a:xfrm>
          <a:prstGeom prst="rect">
            <a:avLst/>
          </a:prstGeom>
        </p:spPr>
      </p:pic>
      <p:pic>
        <p:nvPicPr>
          <p:cNvPr id="15" name="Content Placeholder 14"/>
          <p:cNvPicPr>
            <a:picLocks noGrp="1" noChangeAspect="1"/>
          </p:cNvPicPr>
          <p:nvPr>
            <p:ph idx="1"/>
          </p:nvPr>
        </p:nvPicPr>
        <p:blipFill>
          <a:blip r:embed="rId9">
            <a:extLst>
              <a:ext uri="{28A0092B-C50C-407E-A947-70E740481C1C}">
                <a14:useLocalDpi xmlns:a14="http://schemas.microsoft.com/office/drawing/2010/main" val="0"/>
              </a:ext>
            </a:extLst>
          </a:blip>
          <a:stretch>
            <a:fillRect/>
          </a:stretch>
        </p:blipFill>
        <p:spPr>
          <a:xfrm>
            <a:off x="2707832" y="1585025"/>
            <a:ext cx="2717184" cy="1737360"/>
          </a:xfrm>
        </p:spPr>
      </p:pic>
      <p:sp>
        <p:nvSpPr>
          <p:cNvPr id="3" name="Footer Placeholder 2"/>
          <p:cNvSpPr>
            <a:spLocks noGrp="1"/>
          </p:cNvSpPr>
          <p:nvPr>
            <p:ph type="ftr" sz="quarter" idx="11"/>
          </p:nvPr>
        </p:nvSpPr>
        <p:spPr/>
        <p:txBody>
          <a:bodyPr/>
          <a:lstStyle/>
          <a:p>
            <a:r>
              <a:rPr lang="en-US" dirty="0"/>
              <a:t>   © 2019, RedBrick Hill. All Rights Reserved.</a:t>
            </a:r>
          </a:p>
        </p:txBody>
      </p:sp>
    </p:spTree>
    <p:extLst>
      <p:ext uri="{BB962C8B-B14F-4D97-AF65-F5344CB8AC3E}">
        <p14:creationId xmlns:p14="http://schemas.microsoft.com/office/powerpoint/2010/main" val="1356108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2186039" y="271155"/>
            <a:ext cx="8899525" cy="400329"/>
          </a:xfrm>
        </p:spPr>
        <p:txBody>
          <a:bodyPr>
            <a:noAutofit/>
          </a:bodyPr>
          <a:lstStyle/>
          <a:p>
            <a:pPr algn="ctr"/>
            <a:r>
              <a:rPr lang="en-US" b="1" dirty="0">
                <a:solidFill>
                  <a:schemeClr val="bg2">
                    <a:lumMod val="25000"/>
                  </a:schemeClr>
                </a:solidFill>
                <a:latin typeface="Arial" panose="020B0604020202020204" pitchFamily="34" charset="0"/>
                <a:ea typeface="ＭＳ Ｐゴシック" charset="-128"/>
                <a:cs typeface="Arial" panose="020B0604020202020204" pitchFamily="34" charset="0"/>
              </a:rPr>
              <a:t>Building Strengths </a:t>
            </a:r>
          </a:p>
        </p:txBody>
      </p:sp>
      <p:pic>
        <p:nvPicPr>
          <p:cNvPr id="7" name="Picture 2"/>
          <p:cNvPicPr>
            <a:picLocks noChangeAspect="1" noChangeArrowheads="1"/>
          </p:cNvPicPr>
          <p:nvPr/>
        </p:nvPicPr>
        <p:blipFill rotWithShape="1">
          <a:blip r:embed="rId3" cstate="print"/>
          <a:srcRect r="2013"/>
          <a:stretch/>
        </p:blipFill>
        <p:spPr bwMode="auto">
          <a:xfrm>
            <a:off x="2367379" y="1144977"/>
            <a:ext cx="8924599" cy="4754880"/>
          </a:xfrm>
          <a:prstGeom prst="rect">
            <a:avLst/>
          </a:prstGeom>
          <a:noFill/>
          <a:ln w="9525">
            <a:solidFill>
              <a:schemeClr val="tx1">
                <a:lumMod val="50000"/>
              </a:schemeClr>
            </a:solidFill>
            <a:miter lim="800000"/>
            <a:headEnd/>
            <a:tailEnd/>
          </a:ln>
          <a:effectLst/>
        </p:spPr>
      </p:pic>
      <p:sp>
        <p:nvSpPr>
          <p:cNvPr id="8" name="Rectangle 7"/>
          <p:cNvSpPr/>
          <p:nvPr/>
        </p:nvSpPr>
        <p:spPr>
          <a:xfrm>
            <a:off x="2255235" y="1376144"/>
            <a:ext cx="2819400" cy="2000548"/>
          </a:xfrm>
          <a:prstGeom prst="rect">
            <a:avLst/>
          </a:prstGeom>
        </p:spPr>
        <p:txBody>
          <a:bodyPr wrap="square">
            <a:spAutoFit/>
          </a:bodyPr>
          <a:lstStyle/>
          <a:p>
            <a:pPr algn="ctr"/>
            <a:r>
              <a:rPr lang="en-US" sz="4000" b="1" dirty="0">
                <a:solidFill>
                  <a:schemeClr val="bg1"/>
                </a:solidFill>
                <a:latin typeface="Arial" panose="020B0604020202020204" pitchFamily="34" charset="0"/>
                <a:cs typeface="Arial" panose="020B0604020202020204" pitchFamily="34" charset="0"/>
              </a:rPr>
              <a:t>Talent</a:t>
            </a:r>
            <a:r>
              <a:rPr lang="en-US" sz="2800" b="1" dirty="0">
                <a:solidFill>
                  <a:schemeClr val="bg1"/>
                </a:solidFill>
                <a:latin typeface="Arial" panose="020B0604020202020204" pitchFamily="34" charset="0"/>
                <a:cs typeface="Arial" panose="020B0604020202020204" pitchFamily="34" charset="0"/>
              </a:rPr>
              <a:t> </a:t>
            </a:r>
            <a:br>
              <a:rPr lang="en-US" sz="2400" b="1" dirty="0">
                <a:solidFill>
                  <a:schemeClr val="bg1"/>
                </a:solidFill>
                <a:latin typeface="Arial" panose="020B0604020202020204" pitchFamily="34" charset="0"/>
                <a:cs typeface="Arial" panose="020B0604020202020204" pitchFamily="34" charset="0"/>
              </a:rPr>
            </a:br>
            <a:r>
              <a:rPr lang="en-US" sz="2000" dirty="0">
                <a:solidFill>
                  <a:schemeClr val="bg1"/>
                </a:solidFill>
                <a:latin typeface="Arial" panose="020B0604020202020204" pitchFamily="34" charset="0"/>
                <a:cs typeface="Arial" panose="020B0604020202020204" pitchFamily="34" charset="0"/>
              </a:rPr>
              <a:t> a natural way of thinking, feeling, or behaving</a:t>
            </a:r>
            <a:endParaRPr lang="en-US" dirty="0">
              <a:solidFill>
                <a:schemeClr val="bg1"/>
              </a:solidFill>
              <a:latin typeface="Arial" panose="020B0604020202020204" pitchFamily="34" charset="0"/>
              <a:cs typeface="Arial" panose="020B0604020202020204" pitchFamily="34" charset="0"/>
            </a:endParaRPr>
          </a:p>
          <a:p>
            <a:endParaRPr lang="en-US" sz="2400" b="1"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4931943" y="1499254"/>
            <a:ext cx="914400" cy="1446550"/>
          </a:xfrm>
          <a:prstGeom prst="rect">
            <a:avLst/>
          </a:prstGeom>
          <a:noFill/>
        </p:spPr>
        <p:txBody>
          <a:bodyPr wrap="square" rtlCol="0">
            <a:spAutoFit/>
          </a:bodyPr>
          <a:lstStyle/>
          <a:p>
            <a:r>
              <a:rPr lang="en-US" sz="8800" dirty="0">
                <a:solidFill>
                  <a:schemeClr val="bg1"/>
                </a:solidFill>
              </a:rPr>
              <a:t>X</a:t>
            </a:r>
          </a:p>
        </p:txBody>
      </p:sp>
      <p:sp>
        <p:nvSpPr>
          <p:cNvPr id="10" name="TextBox 9"/>
          <p:cNvSpPr txBox="1"/>
          <p:nvPr/>
        </p:nvSpPr>
        <p:spPr>
          <a:xfrm>
            <a:off x="9298072" y="1406922"/>
            <a:ext cx="914400" cy="1569660"/>
          </a:xfrm>
          <a:prstGeom prst="rect">
            <a:avLst/>
          </a:prstGeom>
          <a:noFill/>
        </p:spPr>
        <p:txBody>
          <a:bodyPr wrap="square" rtlCol="0">
            <a:spAutoFit/>
          </a:bodyPr>
          <a:lstStyle/>
          <a:p>
            <a:r>
              <a:rPr lang="en-US" sz="9600" dirty="0">
                <a:solidFill>
                  <a:schemeClr val="bg1"/>
                </a:solidFill>
                <a:latin typeface="Arial" panose="020B0604020202020204" pitchFamily="34" charset="0"/>
                <a:cs typeface="Arial" panose="020B0604020202020204" pitchFamily="34" charset="0"/>
              </a:rPr>
              <a:t>=</a:t>
            </a:r>
          </a:p>
        </p:txBody>
      </p:sp>
      <p:sp>
        <p:nvSpPr>
          <p:cNvPr id="11" name="Rectangle 10"/>
          <p:cNvSpPr/>
          <p:nvPr/>
        </p:nvSpPr>
        <p:spPr>
          <a:xfrm>
            <a:off x="6045088" y="1376144"/>
            <a:ext cx="2999096" cy="1631216"/>
          </a:xfrm>
          <a:prstGeom prst="rect">
            <a:avLst/>
          </a:prstGeom>
        </p:spPr>
        <p:txBody>
          <a:bodyPr wrap="square">
            <a:spAutoFit/>
          </a:bodyPr>
          <a:lstStyle/>
          <a:p>
            <a:pPr algn="ctr"/>
            <a:r>
              <a:rPr lang="en-US" sz="4000" b="1" dirty="0">
                <a:solidFill>
                  <a:schemeClr val="bg1"/>
                </a:solidFill>
                <a:latin typeface="Arial" panose="020B0604020202020204" pitchFamily="34" charset="0"/>
                <a:cs typeface="Arial" panose="020B0604020202020204" pitchFamily="34" charset="0"/>
              </a:rPr>
              <a:t>Investment </a:t>
            </a:r>
          </a:p>
          <a:p>
            <a:pPr algn="ctr"/>
            <a:r>
              <a:rPr lang="en-US" sz="2000" b="1" dirty="0">
                <a:solidFill>
                  <a:schemeClr val="bg1"/>
                </a:solidFill>
                <a:latin typeface="Arial" panose="020B0604020202020204" pitchFamily="34" charset="0"/>
                <a:cs typeface="Arial" panose="020B0604020202020204" pitchFamily="34" charset="0"/>
              </a:rPr>
              <a:t>time</a:t>
            </a:r>
            <a:r>
              <a:rPr lang="en-US" sz="2000" dirty="0">
                <a:solidFill>
                  <a:schemeClr val="bg1"/>
                </a:solidFill>
                <a:latin typeface="Arial" panose="020B0604020202020204" pitchFamily="34" charset="0"/>
                <a:cs typeface="Arial" panose="020B0604020202020204" pitchFamily="34" charset="0"/>
              </a:rPr>
              <a:t> spent practicing, developing </a:t>
            </a:r>
            <a:r>
              <a:rPr lang="en-US" sz="2000" b="1" dirty="0">
                <a:solidFill>
                  <a:schemeClr val="bg1"/>
                </a:solidFill>
                <a:latin typeface="Arial" panose="020B0604020202020204" pitchFamily="34" charset="0"/>
                <a:cs typeface="Arial" panose="020B0604020202020204" pitchFamily="34" charset="0"/>
              </a:rPr>
              <a:t>skills</a:t>
            </a:r>
            <a:r>
              <a:rPr lang="en-US" sz="2000" dirty="0">
                <a:solidFill>
                  <a:schemeClr val="bg1"/>
                </a:solidFill>
                <a:latin typeface="Arial" panose="020B0604020202020204" pitchFamily="34" charset="0"/>
                <a:cs typeface="Arial" panose="020B0604020202020204" pitchFamily="34" charset="0"/>
              </a:rPr>
              <a:t>, and building </a:t>
            </a:r>
            <a:r>
              <a:rPr lang="en-US" sz="2000" b="1" dirty="0">
                <a:solidFill>
                  <a:schemeClr val="bg1"/>
                </a:solidFill>
                <a:latin typeface="Arial" panose="020B0604020202020204" pitchFamily="34" charset="0"/>
                <a:cs typeface="Arial" panose="020B0604020202020204" pitchFamily="34" charset="0"/>
              </a:rPr>
              <a:t>knowledge</a:t>
            </a:r>
          </a:p>
        </p:txBody>
      </p:sp>
      <p:sp>
        <p:nvSpPr>
          <p:cNvPr id="12" name="Rectangle 11"/>
          <p:cNvSpPr/>
          <p:nvPr/>
        </p:nvSpPr>
        <p:spPr>
          <a:xfrm>
            <a:off x="3223698" y="3537141"/>
            <a:ext cx="4330890" cy="1446550"/>
          </a:xfrm>
          <a:prstGeom prst="rect">
            <a:avLst/>
          </a:prstGeom>
        </p:spPr>
        <p:txBody>
          <a:bodyPr wrap="square">
            <a:spAutoFit/>
          </a:bodyPr>
          <a:lstStyle/>
          <a:p>
            <a:pPr algn="ctr"/>
            <a:r>
              <a:rPr lang="en-US" sz="4800" b="1" dirty="0">
                <a:solidFill>
                  <a:schemeClr val="bg1"/>
                </a:solidFill>
                <a:latin typeface="Arial" panose="020B0604020202020204" pitchFamily="34" charset="0"/>
                <a:cs typeface="Arial" panose="020B0604020202020204" pitchFamily="34" charset="0"/>
              </a:rPr>
              <a:t>Strength</a:t>
            </a:r>
            <a:r>
              <a:rPr lang="en-US" sz="3200" b="1" dirty="0">
                <a:solidFill>
                  <a:schemeClr val="bg1"/>
                </a:solidFill>
                <a:latin typeface="Arial" panose="020B0604020202020204" pitchFamily="34" charset="0"/>
                <a:cs typeface="Arial" panose="020B0604020202020204" pitchFamily="34" charset="0"/>
              </a:rPr>
              <a:t> </a:t>
            </a:r>
          </a:p>
          <a:p>
            <a:pPr algn="ctr"/>
            <a:r>
              <a:rPr lang="en-US" sz="2000" dirty="0">
                <a:solidFill>
                  <a:schemeClr val="bg1"/>
                </a:solidFill>
                <a:latin typeface="Arial" panose="020B0604020202020204" pitchFamily="34" charset="0"/>
                <a:cs typeface="Arial" panose="020B0604020202020204" pitchFamily="34" charset="0"/>
              </a:rPr>
              <a:t>the ability to consistently provide near-perfect positive performance</a:t>
            </a:r>
          </a:p>
        </p:txBody>
      </p:sp>
      <p:sp>
        <p:nvSpPr>
          <p:cNvPr id="2" name="Footer Placeholder 1"/>
          <p:cNvSpPr>
            <a:spLocks noGrp="1"/>
          </p:cNvSpPr>
          <p:nvPr>
            <p:ph type="ftr" sz="quarter" idx="11"/>
          </p:nvPr>
        </p:nvSpPr>
        <p:spPr>
          <a:xfrm>
            <a:off x="1198349" y="6442828"/>
            <a:ext cx="7619999" cy="365125"/>
          </a:xfrm>
        </p:spPr>
        <p:txBody>
          <a:bodyPr/>
          <a:lstStyle/>
          <a:p>
            <a:r>
              <a:rPr lang="en-US" dirty="0"/>
              <a:t>   © 2019, RedBrick Hill. All Rights Reserved.</a:t>
            </a:r>
          </a:p>
        </p:txBody>
      </p:sp>
    </p:spTree>
    <p:extLst>
      <p:ext uri="{BB962C8B-B14F-4D97-AF65-F5344CB8AC3E}">
        <p14:creationId xmlns:p14="http://schemas.microsoft.com/office/powerpoint/2010/main" val="245745134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DF31-9A43-4BE1-A21D-2E7C8980E0EE}"/>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3 Reasons to Invest in Strengths</a:t>
            </a:r>
          </a:p>
        </p:txBody>
      </p:sp>
      <p:sp>
        <p:nvSpPr>
          <p:cNvPr id="3" name="Content Placeholder 2">
            <a:extLst>
              <a:ext uri="{FF2B5EF4-FFF2-40B4-BE49-F238E27FC236}">
                <a16:creationId xmlns:a16="http://schemas.microsoft.com/office/drawing/2014/main" id="{265DF363-ACD4-4B30-887C-59291049F5F6}"/>
              </a:ext>
            </a:extLst>
          </p:cNvPr>
          <p:cNvSpPr>
            <a:spLocks noGrp="1"/>
          </p:cNvSpPr>
          <p:nvPr>
            <p:ph idx="1"/>
          </p:nvPr>
        </p:nvSpPr>
        <p:spPr/>
        <p:txBody>
          <a:bodyPr>
            <a:normAutofit/>
          </a:bodyPr>
          <a:lstStyle/>
          <a:p>
            <a:r>
              <a:rPr lang="en-US" sz="3600" dirty="0">
                <a:latin typeface="Arial" panose="020B0604020202020204" pitchFamily="34" charset="0"/>
                <a:cs typeface="Arial" panose="020B0604020202020204" pitchFamily="34" charset="0"/>
              </a:rPr>
              <a:t>Will make you a better leader</a:t>
            </a:r>
          </a:p>
          <a:p>
            <a:r>
              <a:rPr lang="en-US" sz="3600" dirty="0">
                <a:latin typeface="Arial" panose="020B0604020202020204" pitchFamily="34" charset="0"/>
                <a:cs typeface="Arial" panose="020B0604020202020204" pitchFamily="34" charset="0"/>
              </a:rPr>
              <a:t>Supports better teams</a:t>
            </a:r>
          </a:p>
          <a:p>
            <a:r>
              <a:rPr lang="en-US" sz="3600" dirty="0">
                <a:latin typeface="Arial" panose="020B0604020202020204" pitchFamily="34" charset="0"/>
                <a:cs typeface="Arial" panose="020B0604020202020204" pitchFamily="34" charset="0"/>
              </a:rPr>
              <a:t>More likely to produce engagement</a:t>
            </a:r>
          </a:p>
          <a:p>
            <a:endParaRPr lang="en-US" sz="3600"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0AEA102F-DC7B-4194-96E3-2EF0000889E6}"/>
              </a:ext>
            </a:extLst>
          </p:cNvPr>
          <p:cNvSpPr>
            <a:spLocks noGrp="1"/>
          </p:cNvSpPr>
          <p:nvPr>
            <p:ph type="ftr" sz="quarter" idx="11"/>
          </p:nvPr>
        </p:nvSpPr>
        <p:spPr/>
        <p:txBody>
          <a:bodyPr/>
          <a:lstStyle/>
          <a:p>
            <a:r>
              <a:rPr lang="en-US"/>
              <a:t>   © 2019, RedBrick Hill. All Rights Reserved.</a:t>
            </a:r>
            <a:endParaRPr lang="en-US" dirty="0"/>
          </a:p>
        </p:txBody>
      </p:sp>
    </p:spTree>
    <p:extLst>
      <p:ext uri="{BB962C8B-B14F-4D97-AF65-F5344CB8AC3E}">
        <p14:creationId xmlns:p14="http://schemas.microsoft.com/office/powerpoint/2010/main" val="2616190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0782" y="118533"/>
            <a:ext cx="8911687" cy="1049867"/>
          </a:xfrm>
        </p:spPr>
        <p:txBody>
          <a:bodyPr>
            <a:normAutofit/>
          </a:bodyPr>
          <a:lstStyle/>
          <a:p>
            <a:r>
              <a:rPr lang="en-US" sz="2700" b="1" dirty="0">
                <a:latin typeface="Arial" panose="020B0604020202020204" pitchFamily="34" charset="0"/>
                <a:cs typeface="Arial" panose="020B0604020202020204" pitchFamily="34" charset="0"/>
              </a:rPr>
              <a:t>Gallup research proves that by proactively using your CliftonStrengths, you can be the best you!</a:t>
            </a:r>
          </a:p>
        </p:txBody>
      </p:sp>
      <p:sp>
        <p:nvSpPr>
          <p:cNvPr id="3" name="Content Placeholder 2"/>
          <p:cNvSpPr>
            <a:spLocks noGrp="1"/>
          </p:cNvSpPr>
          <p:nvPr>
            <p:ph idx="1"/>
          </p:nvPr>
        </p:nvSpPr>
        <p:spPr>
          <a:xfrm>
            <a:off x="2592924" y="1168400"/>
            <a:ext cx="9311209" cy="5499686"/>
          </a:xfrm>
        </p:spPr>
        <p:txBody>
          <a:bodyPr>
            <a:noAutofit/>
          </a:bodyPr>
          <a:lstStyle/>
          <a:p>
            <a:r>
              <a:rPr lang="en-US" sz="2000" dirty="0">
                <a:latin typeface="Arial" panose="020B0604020202020204" pitchFamily="34" charset="0"/>
                <a:cs typeface="Arial" panose="020B0604020202020204" pitchFamily="34" charset="0"/>
              </a:rPr>
              <a:t>7.8%  		People who know and use their CliftonStrengths are 7.8% 					more productive in their roles.</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29% 	 	Business units that regularly use their Strengths show a 						29% increase in profit.</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6X 			People who know and use their CliftonStrengths are six times 				more likely to be engaged in their job.</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15%			Business units that regularly use their strengths have a 15% 					increase in employee engagement.</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67%			67% of employees who agree that their manager focuses on 					their strengths are engaged at work. That percentage 						plummets to just 2% when employees disagree.</a:t>
            </a:r>
          </a:p>
        </p:txBody>
      </p:sp>
      <p:sp>
        <p:nvSpPr>
          <p:cNvPr id="4" name="Footer Placeholder 3"/>
          <p:cNvSpPr>
            <a:spLocks noGrp="1"/>
          </p:cNvSpPr>
          <p:nvPr>
            <p:ph type="ftr" sz="quarter" idx="11"/>
          </p:nvPr>
        </p:nvSpPr>
        <p:spPr/>
        <p:txBody>
          <a:bodyPr/>
          <a:lstStyle/>
          <a:p>
            <a:r>
              <a:rPr lang="en-US" dirty="0"/>
              <a:t>   © 2019, RedBrick Hill. All Rights Reserved.</a:t>
            </a:r>
          </a:p>
        </p:txBody>
      </p:sp>
    </p:spTree>
    <p:extLst>
      <p:ext uri="{BB962C8B-B14F-4D97-AF65-F5344CB8AC3E}">
        <p14:creationId xmlns:p14="http://schemas.microsoft.com/office/powerpoint/2010/main" val="4050104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397" y="624110"/>
            <a:ext cx="9089216" cy="874490"/>
          </a:xfrm>
        </p:spPr>
        <p:txBody>
          <a:bodyPr>
            <a:normAutofit fontScale="90000"/>
          </a:bodyPr>
          <a:lstStyle/>
          <a:p>
            <a:r>
              <a:rPr lang="en-US" sz="4000" b="1" dirty="0">
                <a:latin typeface="Arial" panose="020B0604020202020204" pitchFamily="34" charset="0"/>
                <a:cs typeface="Arial" panose="020B0604020202020204" pitchFamily="34" charset="0"/>
              </a:rPr>
              <a:t>Collaborative Activity</a:t>
            </a:r>
            <a:br>
              <a:rPr lang="en-US" b="1" i="1" dirty="0">
                <a:latin typeface="Arial" panose="020B0604020202020204" pitchFamily="34" charset="0"/>
                <a:cs typeface="Arial" panose="020B0604020202020204" pitchFamily="34" charset="0"/>
              </a:rPr>
            </a:br>
            <a:endParaRPr lang="en-US" sz="1600" i="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592925" y="1689100"/>
            <a:ext cx="8915400" cy="4399922"/>
          </a:xfrm>
        </p:spPr>
        <p:txBody>
          <a:bodyPr>
            <a:normAutofit/>
          </a:bodyPr>
          <a:lstStyle/>
          <a:p>
            <a:pPr>
              <a:buFont typeface="Wingdings" pitchFamily="2" charset="2"/>
              <a:buChar char="Ø"/>
            </a:pPr>
            <a:r>
              <a:rPr lang="en-US" sz="3600" dirty="0">
                <a:latin typeface="Arial" panose="020B0604020202020204" pitchFamily="34" charset="0"/>
                <a:cs typeface="Arial" panose="020B0604020202020204" pitchFamily="34" charset="0"/>
              </a:rPr>
              <a:t>Describe one of your signature strengths and how it helps you personally and/or professionally</a:t>
            </a:r>
          </a:p>
          <a:p>
            <a:pPr>
              <a:buFont typeface="Wingdings" pitchFamily="2" charset="2"/>
              <a:buChar char="Ø"/>
            </a:pPr>
            <a:r>
              <a:rPr lang="en-US" sz="3600" dirty="0">
                <a:latin typeface="Arial" panose="020B0604020202020204" pitchFamily="34" charset="0"/>
                <a:cs typeface="Arial" panose="020B0604020202020204" pitchFamily="34" charset="0"/>
              </a:rPr>
              <a:t>According to Gallup studies of leadership, 70% of the variance of team performance depends upon what?</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r>
              <a:rPr lang="en-US" dirty="0"/>
              <a:t>   © 2019, RedBrick Hill. All Rights Reserved.</a:t>
            </a:r>
          </a:p>
        </p:txBody>
      </p:sp>
    </p:spTree>
    <p:extLst>
      <p:ext uri="{BB962C8B-B14F-4D97-AF65-F5344CB8AC3E}">
        <p14:creationId xmlns:p14="http://schemas.microsoft.com/office/powerpoint/2010/main" val="2749884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397" y="624110"/>
            <a:ext cx="9089216" cy="874490"/>
          </a:xfrm>
        </p:spPr>
        <p:txBody>
          <a:bodyPr>
            <a:normAutofit fontScale="90000"/>
          </a:bodyPr>
          <a:lstStyle/>
          <a:p>
            <a:r>
              <a:rPr lang="en-US" sz="4000" b="1" dirty="0">
                <a:latin typeface="Arial" panose="020B0604020202020204" pitchFamily="34" charset="0"/>
                <a:cs typeface="Arial" panose="020B0604020202020204" pitchFamily="34" charset="0"/>
              </a:rPr>
              <a:t>Question</a:t>
            </a:r>
            <a:br>
              <a:rPr lang="en-US" b="1" i="1" dirty="0">
                <a:latin typeface="Arial" panose="020B0604020202020204" pitchFamily="34" charset="0"/>
                <a:cs typeface="Arial" panose="020B0604020202020204" pitchFamily="34" charset="0"/>
              </a:rPr>
            </a:br>
            <a:endParaRPr lang="en-US" sz="1600" i="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592925" y="1689100"/>
            <a:ext cx="8915400" cy="4399922"/>
          </a:xfrm>
        </p:spPr>
        <p:txBody>
          <a:bodyPr>
            <a:normAutofit/>
          </a:bodyPr>
          <a:lstStyle/>
          <a:p>
            <a:pPr>
              <a:buFont typeface="Wingdings" pitchFamily="2" charset="2"/>
              <a:buChar char="Ø"/>
            </a:pPr>
            <a:r>
              <a:rPr lang="en-US" sz="3600" dirty="0">
                <a:latin typeface="Arial" panose="020B0604020202020204" pitchFamily="34" charset="0"/>
                <a:cs typeface="Arial" panose="020B0604020202020204" pitchFamily="34" charset="0"/>
              </a:rPr>
              <a:t>According to Gallup studies of leadership, 70% of the variance of team performance depends upon what?</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r>
              <a:rPr lang="en-US" dirty="0"/>
              <a:t>   © 2019, RedBrick Hill. All Rights Reserved.</a:t>
            </a:r>
          </a:p>
        </p:txBody>
      </p:sp>
    </p:spTree>
    <p:extLst>
      <p:ext uri="{BB962C8B-B14F-4D97-AF65-F5344CB8AC3E}">
        <p14:creationId xmlns:p14="http://schemas.microsoft.com/office/powerpoint/2010/main" val="3903555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DF31-9A43-4BE1-A21D-2E7C8980E0EE}"/>
              </a:ext>
            </a:extLst>
          </p:cNvPr>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Final Thoughts</a:t>
            </a:r>
          </a:p>
        </p:txBody>
      </p:sp>
      <p:sp>
        <p:nvSpPr>
          <p:cNvPr id="3" name="Content Placeholder 2">
            <a:extLst>
              <a:ext uri="{FF2B5EF4-FFF2-40B4-BE49-F238E27FC236}">
                <a16:creationId xmlns:a16="http://schemas.microsoft.com/office/drawing/2014/main" id="{265DF363-ACD4-4B30-887C-59291049F5F6}"/>
              </a:ext>
            </a:extLst>
          </p:cNvPr>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StrengthsFinder 2.0 has 34 strengths separated into four major quadrants. Students Explorer (for ages 10-14) has 10 themes.  A pre-requisite to student themes is to identify and understand your own. </a:t>
            </a:r>
          </a:p>
          <a:p>
            <a:r>
              <a:rPr lang="en-US" sz="2400" dirty="0">
                <a:latin typeface="Arial" panose="020B0604020202020204" pitchFamily="34" charset="0"/>
                <a:cs typeface="Arial" panose="020B0604020202020204" pitchFamily="34" charset="0"/>
              </a:rPr>
              <a:t>Ohio Strengths Center can facilitate the themes, training, and implementation to help you identify and play to your strengths. </a:t>
            </a:r>
          </a:p>
          <a:p>
            <a:r>
              <a:rPr lang="en-US" sz="2400" b="1" dirty="0">
                <a:latin typeface="Arial" panose="020B0604020202020204" pitchFamily="34" charset="0"/>
                <a:cs typeface="Arial" panose="020B0604020202020204" pitchFamily="34" charset="0"/>
              </a:rPr>
              <a:t>Contact Leslie Damron (</a:t>
            </a:r>
            <a:r>
              <a:rPr lang="en-US" sz="2400" b="1" dirty="0">
                <a:latin typeface="Arial" panose="020B0604020202020204" pitchFamily="34" charset="0"/>
                <a:cs typeface="Arial" panose="020B0604020202020204" pitchFamily="34" charset="0"/>
                <a:hlinkClick r:id="rId3"/>
              </a:rPr>
              <a:t>ldamron76@gmail.com</a:t>
            </a:r>
            <a:r>
              <a:rPr lang="en-US" sz="2400" b="1" dirty="0">
                <a:latin typeface="Arial" panose="020B0604020202020204" pitchFamily="34" charset="0"/>
                <a:cs typeface="Arial" panose="020B0604020202020204" pitchFamily="34" charset="0"/>
              </a:rPr>
              <a:t>) or Jim Mahoney (</a:t>
            </a:r>
            <a:r>
              <a:rPr lang="en-US" sz="2400" b="1" dirty="0">
                <a:latin typeface="Arial" panose="020B0604020202020204" pitchFamily="34" charset="0"/>
                <a:cs typeface="Arial" panose="020B0604020202020204" pitchFamily="34" charset="0"/>
                <a:hlinkClick r:id="rId4"/>
              </a:rPr>
              <a:t>jmahoney.59@gmail.com</a:t>
            </a:r>
            <a:r>
              <a:rPr lang="en-US" sz="2400" b="1" dirty="0">
                <a:latin typeface="Arial" panose="020B0604020202020204" pitchFamily="34" charset="0"/>
                <a:cs typeface="Arial" panose="020B0604020202020204" pitchFamily="34" charset="0"/>
              </a:rPr>
              <a:t>) to learn more.</a:t>
            </a:r>
          </a:p>
        </p:txBody>
      </p:sp>
      <p:sp>
        <p:nvSpPr>
          <p:cNvPr id="4" name="Footer Placeholder 3">
            <a:extLst>
              <a:ext uri="{FF2B5EF4-FFF2-40B4-BE49-F238E27FC236}">
                <a16:creationId xmlns:a16="http://schemas.microsoft.com/office/drawing/2014/main" id="{0AEA102F-DC7B-4194-96E3-2EF0000889E6}"/>
              </a:ext>
            </a:extLst>
          </p:cNvPr>
          <p:cNvSpPr>
            <a:spLocks noGrp="1"/>
          </p:cNvSpPr>
          <p:nvPr>
            <p:ph type="ftr" sz="quarter" idx="11"/>
          </p:nvPr>
        </p:nvSpPr>
        <p:spPr/>
        <p:txBody>
          <a:bodyPr/>
          <a:lstStyle/>
          <a:p>
            <a:r>
              <a:rPr lang="en-US"/>
              <a:t>   © 2019, RedBrick Hill. All Rights Reserved.</a:t>
            </a:r>
            <a:endParaRPr lang="en-US" dirty="0"/>
          </a:p>
        </p:txBody>
      </p:sp>
    </p:spTree>
    <p:extLst>
      <p:ext uri="{BB962C8B-B14F-4D97-AF65-F5344CB8AC3E}">
        <p14:creationId xmlns:p14="http://schemas.microsoft.com/office/powerpoint/2010/main" val="2361696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2" y="365760"/>
            <a:ext cx="8915399" cy="2377440"/>
          </a:xfrm>
        </p:spPr>
        <p:txBody>
          <a:bodyPr>
            <a:normAutofit fontScale="90000"/>
          </a:bodyPr>
          <a:lstStyle/>
          <a:p>
            <a:r>
              <a:rPr lang="en-US" dirty="0">
                <a:latin typeface="Arial" panose="020B0604020202020204" pitchFamily="34" charset="0"/>
                <a:cs typeface="Arial" panose="020B0604020202020204" pitchFamily="34" charset="0"/>
              </a:rPr>
              <a:t>Using Your Strengths to Support Invitational Education</a:t>
            </a:r>
          </a:p>
        </p:txBody>
      </p:sp>
      <p:sp>
        <p:nvSpPr>
          <p:cNvPr id="3" name="Subtitle 2"/>
          <p:cNvSpPr>
            <a:spLocks noGrp="1"/>
          </p:cNvSpPr>
          <p:nvPr>
            <p:ph type="subTitle" idx="1"/>
          </p:nvPr>
        </p:nvSpPr>
        <p:spPr>
          <a:xfrm>
            <a:off x="2695382" y="2884806"/>
            <a:ext cx="8915399" cy="3671667"/>
          </a:xfrm>
        </p:spPr>
        <p:txBody>
          <a:bodyPr>
            <a:normAutofit/>
          </a:bodyPr>
          <a:lstStyle/>
          <a:p>
            <a:endParaRPr lang="en-US" b="1" dirty="0">
              <a:latin typeface="Arial" panose="020B0604020202020204" pitchFamily="34" charset="0"/>
              <a:cs typeface="Arial" panose="020B0604020202020204" pitchFamily="34" charset="0"/>
            </a:endParaRPr>
          </a:p>
          <a:p>
            <a:r>
              <a:rPr lang="en-US" sz="2300" b="1" dirty="0">
                <a:solidFill>
                  <a:schemeClr val="tx1"/>
                </a:solidFill>
                <a:latin typeface="Arial" panose="020B0604020202020204" pitchFamily="34" charset="0"/>
                <a:cs typeface="Arial" panose="020B0604020202020204" pitchFamily="34" charset="0"/>
              </a:rPr>
              <a:t>Dr. Jim Mahoney</a:t>
            </a:r>
            <a:br>
              <a:rPr lang="en-US" sz="2300" b="1" dirty="0">
                <a:latin typeface="Arial" panose="020B0604020202020204" pitchFamily="34" charset="0"/>
                <a:cs typeface="Arial" panose="020B0604020202020204" pitchFamily="34" charset="0"/>
              </a:rPr>
            </a:br>
            <a:r>
              <a:rPr lang="en-US" sz="2000" b="1" dirty="0">
                <a:solidFill>
                  <a:srgbClr val="C00000"/>
                </a:solidFill>
                <a:latin typeface="Arial" panose="020B0604020202020204" pitchFamily="34" charset="0"/>
                <a:cs typeface="Arial" panose="020B0604020202020204" pitchFamily="34" charset="0"/>
              </a:rPr>
              <a:t>Activator, Positivity, Woo, Maximizer, Communication</a:t>
            </a:r>
            <a:br>
              <a:rPr lang="en-US" sz="2000" b="1" dirty="0">
                <a:latin typeface="Arial" panose="020B0604020202020204" pitchFamily="34" charset="0"/>
                <a:cs typeface="Arial" panose="020B0604020202020204" pitchFamily="34" charset="0"/>
              </a:rPr>
            </a:br>
            <a:br>
              <a:rPr lang="en-US" sz="2300" b="1" dirty="0">
                <a:latin typeface="Arial" panose="020B0604020202020204" pitchFamily="34" charset="0"/>
                <a:cs typeface="Arial" panose="020B0604020202020204" pitchFamily="34" charset="0"/>
              </a:rPr>
            </a:br>
            <a:r>
              <a:rPr lang="en-US" sz="2300" b="1" dirty="0">
                <a:solidFill>
                  <a:schemeClr val="tx1"/>
                </a:solidFill>
                <a:latin typeface="Arial" panose="020B0604020202020204" pitchFamily="34" charset="0"/>
                <a:cs typeface="Arial" panose="020B0604020202020204" pitchFamily="34" charset="0"/>
              </a:rPr>
              <a:t>August 2020</a:t>
            </a:r>
          </a:p>
        </p:txBody>
      </p:sp>
    </p:spTree>
    <p:extLst>
      <p:ext uri="{BB962C8B-B14F-4D97-AF65-F5344CB8AC3E}">
        <p14:creationId xmlns:p14="http://schemas.microsoft.com/office/powerpoint/2010/main" val="2938293665"/>
      </p:ext>
    </p:extLst>
  </p:cSld>
  <p:clrMapOvr>
    <a:masterClrMapping/>
  </p:clrMapOvr>
</p:sld>
</file>

<file path=ppt/theme/theme1.xml><?xml version="1.0" encoding="utf-8"?>
<a:theme xmlns:a="http://schemas.openxmlformats.org/drawingml/2006/main" name="Wisp">
  <a:themeElements>
    <a:clrScheme name="Custom 3">
      <a:dk1>
        <a:sysClr val="windowText" lastClr="000000"/>
      </a:dk1>
      <a:lt1>
        <a:sysClr val="window" lastClr="FFFFFF"/>
      </a:lt1>
      <a:dk2>
        <a:srgbClr val="152E4F"/>
      </a:dk2>
      <a:lt2>
        <a:srgbClr val="E3EACF"/>
      </a:lt2>
      <a:accent1>
        <a:srgbClr val="D04134"/>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8577</TotalTime>
  <Words>1070</Words>
  <Application>Microsoft Office PowerPoint</Application>
  <PresentationFormat>寬螢幕</PresentationFormat>
  <Paragraphs>124</Paragraphs>
  <Slides>22</Slides>
  <Notes>19</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22</vt:i4>
      </vt:variant>
    </vt:vector>
  </HeadingPairs>
  <TitlesOfParts>
    <vt:vector size="29" baseType="lpstr">
      <vt:lpstr>Arial</vt:lpstr>
      <vt:lpstr>Calibri</vt:lpstr>
      <vt:lpstr>Century Gothic</vt:lpstr>
      <vt:lpstr>Times New Roman</vt:lpstr>
      <vt:lpstr>Wingdings</vt:lpstr>
      <vt:lpstr>Wingdings 3</vt:lpstr>
      <vt:lpstr>Wisp</vt:lpstr>
      <vt:lpstr>Using Strengths to Support Invitational Education</vt:lpstr>
      <vt:lpstr>The Mahoney Five</vt:lpstr>
      <vt:lpstr>An Introduction to StrengthsFinder 2.0 Copyright Gallup 2018  Used with Permission</vt:lpstr>
      <vt:lpstr>Inviting School Success </vt:lpstr>
      <vt:lpstr>Two Types of Messages</vt:lpstr>
      <vt:lpstr>Collaborative Activity</vt:lpstr>
      <vt:lpstr>New Worker Expectations (Clifton/Harter)</vt:lpstr>
      <vt:lpstr>Collaborative Activity </vt:lpstr>
      <vt:lpstr>Four Principles of Invitational Education  </vt:lpstr>
      <vt:lpstr>Collaborative Leadership Activity </vt:lpstr>
      <vt:lpstr>               Testimonials</vt:lpstr>
      <vt:lpstr>PowerPoint 簡報</vt:lpstr>
      <vt:lpstr>PowerPoint 簡報</vt:lpstr>
      <vt:lpstr>Would You Rather?</vt:lpstr>
      <vt:lpstr>What Are You Really Good At Doing? What is something that others often tell you that they think makes you stand out? Discussion  </vt:lpstr>
      <vt:lpstr>Building Strengths </vt:lpstr>
      <vt:lpstr>3 Reasons to Invest in Strengths</vt:lpstr>
      <vt:lpstr>Gallup research proves that by proactively using your CliftonStrengths, you can be the best you!</vt:lpstr>
      <vt:lpstr>Collaborative Activity </vt:lpstr>
      <vt:lpstr>Question </vt:lpstr>
      <vt:lpstr>Final Thoughts</vt:lpstr>
      <vt:lpstr>Using Your Strengths to Support Invitational Education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Gallup Tools to Improve Individual and Organizational Performance</dc:title>
  <dc:creator>Paul</dc:creator>
  <cp:lastModifiedBy>CK Fung</cp:lastModifiedBy>
  <cp:revision>168</cp:revision>
  <cp:lastPrinted>2019-01-15T02:54:03Z</cp:lastPrinted>
  <dcterms:created xsi:type="dcterms:W3CDTF">2017-10-15T17:31:59Z</dcterms:created>
  <dcterms:modified xsi:type="dcterms:W3CDTF">2020-08-25T01:32:16Z</dcterms:modified>
</cp:coreProperties>
</file>