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embeddedFontLst>
    <p:embeddedFont>
      <p:font typeface="Merriweather" panose="020B0604020202020204" charset="0"/>
      <p:regular r:id="rId29"/>
      <p:bold r:id="rId30"/>
      <p:italic r:id="rId31"/>
      <p:boldItalic r:id="rId3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4386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4403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190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6412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102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62242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582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7853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624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688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7375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901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732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4398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8403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089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10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6520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56613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508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33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404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329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870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514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9216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609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sz="2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ctr" rtl="0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sz="24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ctr" rtl="0">
              <a:spcBef>
                <a:spcPts val="300"/>
              </a:spcBef>
              <a:buClr>
                <a:srgbClr val="B17733"/>
              </a:buClr>
              <a:buFont typeface="Noto Sans Symbols"/>
              <a:buNone/>
              <a:defRPr sz="21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ctr" rtl="0">
              <a:spcBef>
                <a:spcPts val="300"/>
              </a:spcBef>
              <a:buClr>
                <a:srgbClr val="D58F3E"/>
              </a:buClr>
              <a:buFont typeface="Noto Sans Symbols"/>
              <a:buNone/>
              <a:defRPr sz="19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ctr" rtl="0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sz="1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ctr" rtl="0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sz="17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ctr" rtl="0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sz="1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ctr" rtl="0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sz="15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ctr" rtl="0">
              <a:spcBef>
                <a:spcPts val="340"/>
              </a:spcBef>
              <a:buClr>
                <a:srgbClr val="D58F3E"/>
              </a:buClr>
              <a:buFont typeface="Noto Sans Symbols"/>
              <a:buNone/>
              <a:defRPr sz="15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sz="48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1463625" y="3550126"/>
            <a:ext cx="2971799" cy="1587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Shape 14"/>
          <p:cNvCxnSpPr/>
          <p:nvPr/>
        </p:nvCxnSpPr>
        <p:spPr>
          <a:xfrm>
            <a:off x="4708573" y="3550126"/>
            <a:ext cx="2971799" cy="1587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4540348" y="3526301"/>
            <a:ext cx="45719" cy="45719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sz="4200" b="0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8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indent="-154940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indent="-117792" algn="l" rtl="0">
              <a:spcBef>
                <a:spcPts val="300"/>
              </a:spcBef>
              <a:buClr>
                <a:srgbClr val="B17733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indent="-136207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indent="-1473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indent="-136842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indent="-965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indent="-10953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indent="-10445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sz="4200" b="0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indent="-154940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indent="-117792" algn="l" rtl="0">
              <a:spcBef>
                <a:spcPts val="300"/>
              </a:spcBef>
              <a:buClr>
                <a:srgbClr val="B17733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indent="-136207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indent="-1473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indent="-136842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indent="-965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indent="-10953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indent="-10445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indent="-154940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indent="-117792" algn="l" rtl="0">
              <a:spcBef>
                <a:spcPts val="300"/>
              </a:spcBef>
              <a:buClr>
                <a:srgbClr val="B17733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indent="-136207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indent="-1473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indent="-136842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indent="-965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indent="-10953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indent="-10445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sz="4200" b="0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7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sz="4800" b="0">
                <a:solidFill>
                  <a:srgbClr val="F9F9F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799" cy="984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2"/>
              </a:buClr>
              <a:buFont typeface="Merriweather"/>
              <a:buNone/>
              <a:defRPr sz="2000" baseline="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685800" y="4916992"/>
            <a:ext cx="7924799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sz="4200" b="0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indent="-154940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indent="-117792" algn="l" rtl="0">
              <a:spcBef>
                <a:spcPts val="300"/>
              </a:spcBef>
              <a:buClr>
                <a:srgbClr val="B17733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indent="-136207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indent="-1473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indent="-136842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indent="-965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indent="-10953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indent="-10445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indent="-154940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indent="-117792" algn="l" rtl="0">
              <a:spcBef>
                <a:spcPts val="300"/>
              </a:spcBef>
              <a:buClr>
                <a:srgbClr val="B17733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indent="-136207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indent="-1473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indent="-136842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indent="-965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indent="-10953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indent="-10445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lt2"/>
              </a:buClr>
              <a:buFont typeface="Merriweather"/>
              <a:buNone/>
              <a:defRPr sz="26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rtl="0">
              <a:spcBef>
                <a:spcPts val="0"/>
              </a:spcBef>
              <a:buFont typeface="Merriweather"/>
              <a:buNone/>
              <a:defRPr sz="20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rtl="0">
              <a:spcBef>
                <a:spcPts val="0"/>
              </a:spcBef>
              <a:buFont typeface="Merriweather"/>
              <a:buNone/>
              <a:defRPr sz="1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rtl="0">
              <a:spcBef>
                <a:spcPts val="0"/>
              </a:spcBef>
              <a:buFont typeface="Merriweather"/>
              <a:buNone/>
              <a:defRPr sz="16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rtl="0">
              <a:spcBef>
                <a:spcPts val="0"/>
              </a:spcBef>
              <a:buFont typeface="Merriweather"/>
              <a:buNone/>
              <a:defRPr sz="16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rtl="0">
              <a:spcBef>
                <a:spcPts val="0"/>
              </a:spcBef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indent="-154940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indent="-117792" algn="l" rtl="0">
              <a:spcBef>
                <a:spcPts val="300"/>
              </a:spcBef>
              <a:buClr>
                <a:srgbClr val="B17733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indent="-136207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indent="-1473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indent="-136842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indent="-965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indent="-10953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indent="-10445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9787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indent="-154940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indent="-117792" algn="l" rtl="0">
              <a:spcBef>
                <a:spcPts val="300"/>
              </a:spcBef>
              <a:buClr>
                <a:srgbClr val="B17733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indent="-136207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indent="-1473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indent="-136842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indent="-965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indent="-10953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indent="-10445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8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lt2"/>
              </a:buClr>
              <a:buFont typeface="Merriweather"/>
              <a:buNone/>
              <a:defRPr sz="2600" b="1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rtl="0">
              <a:spcBef>
                <a:spcPts val="0"/>
              </a:spcBef>
              <a:buFont typeface="Merriweather"/>
              <a:buNone/>
              <a:defRPr sz="20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rtl="0">
              <a:spcBef>
                <a:spcPts val="0"/>
              </a:spcBef>
              <a:buFont typeface="Merriweather"/>
              <a:buNone/>
              <a:defRPr sz="1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rtl="0">
              <a:spcBef>
                <a:spcPts val="0"/>
              </a:spcBef>
              <a:buFont typeface="Merriweather"/>
              <a:buNone/>
              <a:defRPr sz="16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rtl="0">
              <a:spcBef>
                <a:spcPts val="0"/>
              </a:spcBef>
              <a:buFont typeface="Merriweather"/>
              <a:buNone/>
              <a:defRPr sz="16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rtl="0">
              <a:spcBef>
                <a:spcPts val="0"/>
              </a:spcBef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62945" y="2180218"/>
            <a:ext cx="3749040" cy="1587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Shape 49"/>
          <p:cNvCxnSpPr/>
          <p:nvPr/>
        </p:nvCxnSpPr>
        <p:spPr>
          <a:xfrm>
            <a:off x="4754880" y="2180218"/>
            <a:ext cx="3749040" cy="1587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sz="4200" b="0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3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indent="-154940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indent="-117792" algn="l" rtl="0">
              <a:spcBef>
                <a:spcPts val="300"/>
              </a:spcBef>
              <a:buClr>
                <a:srgbClr val="B17733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indent="-136207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indent="-1473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indent="-136842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indent="-965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indent="-10953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indent="-10445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Merriweather"/>
              <a:buNone/>
              <a:defRPr sz="16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Font typeface="Merriweather"/>
              <a:buNone/>
              <a:defRPr sz="1200"/>
            </a:lvl2pPr>
            <a:lvl3pPr rtl="0">
              <a:spcBef>
                <a:spcPts val="0"/>
              </a:spcBef>
              <a:buFont typeface="Merriweather"/>
              <a:buNone/>
              <a:defRPr sz="1000"/>
            </a:lvl3pPr>
            <a:lvl4pPr rtl="0">
              <a:spcBef>
                <a:spcPts val="0"/>
              </a:spcBef>
              <a:buFont typeface="Merriweather"/>
              <a:buNone/>
              <a:defRPr sz="900"/>
            </a:lvl4pPr>
            <a:lvl5pPr rtl="0">
              <a:spcBef>
                <a:spcPts val="0"/>
              </a:spcBef>
              <a:buFont typeface="Merriweather"/>
              <a:buNone/>
              <a:defRPr sz="900"/>
            </a:lvl5pPr>
            <a:lvl6pPr rtl="0">
              <a:spcBef>
                <a:spcPts val="0"/>
              </a:spcBef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Merriweather"/>
              <a:buNone/>
              <a:defRPr sz="1800" b="1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Merriweather"/>
              <a:buNone/>
              <a:defRPr sz="1800" b="1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799" cy="5562600"/>
          </a:xfrm>
          <a:prstGeom prst="rect">
            <a:avLst/>
          </a:prstGeom>
          <a:solidFill>
            <a:srgbClr val="FFFDEB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sz="32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Merriweather"/>
              <a:buNone/>
              <a:defRPr sz="1600" b="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Char char="●"/>
              <a:defRPr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indent="-154940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24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indent="-117792" algn="l" rtl="0">
              <a:spcBef>
                <a:spcPts val="300"/>
              </a:spcBef>
              <a:buClr>
                <a:srgbClr val="B17733"/>
              </a:buClr>
              <a:buFont typeface="Noto Sans Symbols"/>
              <a:buChar char="●"/>
              <a:defRPr sz="21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indent="-136207" algn="l" rtl="0">
              <a:spcBef>
                <a:spcPts val="300"/>
              </a:spcBef>
              <a:buClr>
                <a:srgbClr val="D58F3E"/>
              </a:buClr>
              <a:buFont typeface="Noto Sans Symbols"/>
              <a:buChar char="●"/>
              <a:defRPr sz="19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indent="-1473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●"/>
              <a:defRPr sz="1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indent="-136842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indent="-96519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indent="-10953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indent="-104457" algn="l" rtl="0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600" b="0" i="0" u="none" strike="noStrike" cap="none" baseline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900000">
        <p:fade/>
      </p:transition>
    </mc:Choice>
    <mc:Fallback xmlns="">
      <p:transition spd="med" advTm="900000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Nicholasville, Kentucky</a:t>
            </a:r>
          </a:p>
          <a:p>
            <a:pPr marL="0" marR="0" lvl="0" indent="0" algn="ctr" rtl="0">
              <a:spcBef>
                <a:spcPts val="60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 baseline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United States of America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8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The Jessamine Early Learning Village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81">
        <p:fade/>
      </p:transition>
    </mc:Choice>
    <mc:Fallback xmlns="">
      <p:transition spd="med" advTm="58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JELV strives to involve parents through many various ways.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Family Fun Nights:  3 times a year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Parent Teacher Organization:  Monthly evening meetings.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Parent Volunteers:  Help the teachers and staff.  Must be trained and a background check before starting.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Village Dads:  We re</a:t>
            </a:r>
            <a:r>
              <a:rPr lang="en-US"/>
              <a:t>cruit men to volunteer.</a:t>
            </a:r>
          </a:p>
          <a:p>
            <a:pPr marL="274320" marR="0" lvl="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Involvement of Parents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71">
        <p:fade/>
      </p:transition>
    </mc:Choice>
    <mc:Fallback xmlns="">
      <p:transition spd="med" advTm="90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Committees meet monthly: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sng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People</a:t>
            </a: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:  Help plan activities to bring the staff together, help with promoting social events, and help when we have guests in our school.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sng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Places</a:t>
            </a: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: Work</a:t>
            </a:r>
            <a:r>
              <a:rPr lang="en-US"/>
              <a:t>s with making our school safe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sng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Programs</a:t>
            </a: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:  </a:t>
            </a:r>
            <a:r>
              <a:rPr lang="en-US"/>
              <a:t>Looks at our Professional Development schedule and programs to bring to the school</a:t>
            </a:r>
          </a:p>
          <a:p>
            <a:pPr marL="0" marR="0" lvl="0" indent="0" algn="l" rtl="0">
              <a:spcBef>
                <a:spcPts val="60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Involvement of Staff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40">
        <p:fade/>
      </p:transition>
    </mc:Choice>
    <mc:Fallback xmlns="">
      <p:transition spd="med" advTm="9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85000"/>
            </a:pPr>
            <a:r>
              <a:rPr lang="en-US" u="sng"/>
              <a:t>Policies</a:t>
            </a:r>
            <a:r>
              <a:rPr lang="en-US"/>
              <a:t>:  Helps make decisions about policies pertaining to our school.  This committee includes parents</a:t>
            </a:r>
          </a:p>
          <a:p>
            <a:pPr lvl="0" rtl="0">
              <a:spcBef>
                <a:spcPts val="0"/>
              </a:spcBef>
              <a:buSzPct val="85000"/>
            </a:pPr>
            <a:r>
              <a:rPr lang="en-US" u="sng"/>
              <a:t>Processes</a:t>
            </a:r>
            <a:r>
              <a:rPr lang="en-US"/>
              <a:t>:  Helps make decisions about curriculum, textbooks and materials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50">
        <p:fade/>
      </p:transition>
    </mc:Choice>
    <mc:Fallback xmlns="">
      <p:transition spd="med" advTm="7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 warm and welcoming office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Phone is answered by a person, not a computerized message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Decorations, flowers and </a:t>
            </a:r>
            <a:r>
              <a:rPr lang="en-US"/>
              <a:t>wreaths</a:t>
            </a: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to create a home-like atmosphere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Positive greetings to all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Welcoming Everyone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47">
        <p:fade/>
      </p:transition>
    </mc:Choice>
    <mc:Fallback xmlns="">
      <p:transition spd="med" advTm="97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Our philosophy is to start by being visible to parents, students and all staff.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Core Team meetings weekly to know how we can support one another.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Weekly communication to staff called “Teacher Talk”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Inviting Administration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44">
        <p:fade/>
      </p:transition>
    </mc:Choice>
    <mc:Fallback xmlns="">
      <p:transition spd="med" advTm="9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333" b="8333"/>
          <a:stretch/>
        </p:blipFill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We Love All Students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93">
        <p:fade/>
      </p:transition>
    </mc:Choice>
    <mc:Fallback xmlns="">
      <p:transition spd="med" advTm="43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 stress school-wide discipline and expectations called the 5 Steps: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Safe hands and safe feet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/>
              <a:t>Try your best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/>
              <a:t>Express yourself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/>
              <a:t>Play nice with others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/>
              <a:t>Stop and Think</a:t>
            </a:r>
          </a:p>
          <a:p>
            <a:pPr marL="274320" marR="0" lvl="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Expectations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92">
        <p:fade/>
      </p:transition>
    </mc:Choice>
    <mc:Fallback xmlns="">
      <p:transition spd="med" advTm="8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Font typeface="Merriweather"/>
              <a:buNone/>
            </a:pPr>
            <a:endParaRPr sz="4200" b="0" i="0" u="none" strike="noStrike" cap="none" baseline="0">
              <a:solidFill>
                <a:srgbClr val="F9F9F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12">
        <p:fade/>
      </p:transition>
    </mc:Choice>
    <mc:Fallback xmlns="">
      <p:transition spd="med" advTm="39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 meet students where they are.  We help support students who need extra help, and continue to challenge students who have already met the standards of learning.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Preschool has an hour per session of free play that is centered around creativity, math, science, art, drama, reading, and music.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Personalized plans are used to help make sure each student is progressing as needed.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Instruction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46">
        <p:fade/>
      </p:transition>
    </mc:Choice>
    <mc:Fallback xmlns="">
      <p:transition spd="med" advTm="97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333" b="8333"/>
          <a:stretch/>
        </p:blipFill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Friendships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3">
        <p:fade/>
      </p:transition>
    </mc:Choice>
    <mc:Fallback xmlns="">
      <p:transition spd="med" advTm="5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Greetings!!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86">
        <p:fade/>
      </p:transition>
    </mc:Choice>
    <mc:Fallback xmlns="">
      <p:transition spd="med" advTm="43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rPr lang="en-US"/>
              <a:t>We encourage students to appreciate individual differences, respect one another and play with everyone.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/>
              <a:t>Student Friendships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64">
        <p:fade/>
      </p:transition>
    </mc:Choice>
    <mc:Fallback xmlns="">
      <p:transition spd="med" advTm="72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We have a closed Facebook page to help with communication.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Our staff retreat included an “Amazing Race” scavenger hunt that included a photo with the superintendent.  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At Christmas we have a gift exchange, and share a meal.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In the spring we have a staff/family picnic.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/>
              <a:t>Staff Friendships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29">
        <p:fade/>
      </p:transition>
    </mc:Choice>
    <mc:Fallback xmlns="">
      <p:transition spd="med" advTm="9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524000" y="1524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Staff with our Superintendent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88" y="1524000"/>
            <a:ext cx="6096025" cy="4572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Shape 216"/>
          <p:cNvCxnSpPr>
            <a:stCxn id="213" idx="1"/>
          </p:cNvCxnSpPr>
          <p:nvPr/>
        </p:nvCxnSpPr>
        <p:spPr>
          <a:xfrm>
            <a:off x="1524000" y="3810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74">
        <p:fade/>
      </p:transition>
    </mc:Choice>
    <mc:Fallback xmlns="">
      <p:transition spd="med" advTm="58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236150" y="1371600"/>
            <a:ext cx="6874799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               Team Building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487" y="1269999"/>
            <a:ext cx="6570121" cy="492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51">
        <p:fade/>
      </p:transition>
    </mc:Choice>
    <mc:Fallback xmlns="">
      <p:transition spd="med" advTm="78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Technology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343" y="1371600"/>
            <a:ext cx="7144656" cy="476310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29343" y="1371600"/>
            <a:ext cx="7957456" cy="4763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4">
        <p:fade/>
      </p:transition>
    </mc:Choice>
    <mc:Fallback xmlns="">
      <p:transition spd="med" advTm="55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 encourage and support technology for instruction.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Each classroom has an iBoard, Smartboard-like system.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Each classroom has access to iPads, Chromebooks and desktop computers.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Teachers have their own MacBook Pro which is used for faculty meetings and professional training.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Moving to the 21 Century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08">
        <p:fade/>
      </p:transition>
    </mc:Choice>
    <mc:Fallback xmlns="">
      <p:transition spd="med" advTm="94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rPr lang="en-US"/>
              <a:t>Thank you to everyone who has made our trip to Hong Kong so very special.  </a:t>
            </a:r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/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rPr lang="en-US"/>
              <a:t>You are welcome to come visit our school anytime!  </a:t>
            </a:r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/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/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/>
          </a:p>
          <a:p>
            <a:pPr marL="140335" marR="0" lvl="0" indent="0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/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rPr lang="en-US"/>
              <a:t>gina.bernard@jessamine.kyschools.us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/>
              <a:t>                 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69">
        <p:fade/>
      </p:transition>
    </mc:Choice>
    <mc:Fallback xmlns="">
      <p:transition spd="med" advTm="111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“You’ve got to dance like there’s nobody watching,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Love like you’ll never be hurt,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Sing like there’s nobody listening,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And live like it’s heaven on earth.”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William Purkey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 Wise Man Once Said….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12">
        <p:fade/>
      </p:transition>
    </mc:Choice>
    <mc:Fallback xmlns="">
      <p:transition spd="med" advTm="95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Located in Central Kentucky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One of the fastest growing districts in KY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Consists of both rural and urban areas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Serves 8000 students Preschool to 12</a:t>
            </a:r>
            <a:r>
              <a:rPr lang="en-US" sz="2600" b="0" i="0" u="none" strike="noStrike" cap="none" baseline="3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grade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Jessamine County Schools exists to motivate and challenge every child every day to be a caring, responsible citizen, and a high-level thinker, performer, communicator, and learner for life.</a:t>
            </a:r>
          </a:p>
          <a:p>
            <a:pPr marL="274320" marR="0" lvl="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378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Jessamine County Schools, Kentucky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92">
        <p:fade/>
      </p:transition>
    </mc:Choice>
    <mc:Fallback xmlns="">
      <p:transition spd="med" advTm="88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Opened in 2000 with 8 Kindergarten half day classrooms and 13 Preschool classroom.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The philosophy was to create an environment just for small students with a focus on early childhood education.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 2010 they expanded to the current site where all day Kindergarten was a new option for parents.</a:t>
            </a:r>
          </a:p>
          <a:p>
            <a:pPr marL="274320" marR="0" lvl="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History of J</a:t>
            </a:r>
            <a:r>
              <a:rPr lang="en-US"/>
              <a:t>ELV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65">
        <p:fade/>
      </p:transition>
    </mc:Choice>
    <mc:Fallback xmlns="">
      <p:transition spd="med" advTm="92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 serve approximately 960 students.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Our total staff is 150, including custodians and cafeteria staff.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Occupational Therapy, Physical Therapy, speech, vision, hearing, and special education are a few serv</a:t>
            </a:r>
            <a:r>
              <a:rPr lang="en-US"/>
              <a:t>ices</a:t>
            </a: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we provide to students.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Today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85">
        <p:fade/>
      </p:transition>
    </mc:Choice>
    <mc:Fallback xmlns="">
      <p:transition spd="med" advTm="92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 have 600 Kindergarten students ages 5 to 6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 have </a:t>
            </a:r>
            <a:r>
              <a:rPr lang="en-US" sz="2800"/>
              <a:t>3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60 Preschool students age 3 to 5 years old.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 come from a wide variety of backgrounds, including race, socio-economic range, and nationalities.  </a:t>
            </a:r>
          </a:p>
          <a:p>
            <a:pPr marL="274320" marR="0" lvl="0" indent="-133985" algn="l" rtl="0">
              <a:spcBef>
                <a:spcPts val="600"/>
              </a:spcBef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420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Our Students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9">
        <p:fade/>
      </p:transition>
    </mc:Choice>
    <mc:Fallback xmlns="">
      <p:transition spd="med" advTm="86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333" b="8333"/>
          <a:stretch/>
        </p:blipFill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 sz="3780" b="0" i="0" u="none" strike="noStrike" cap="none" baseline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Recipe to Being an Invitational School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44">
        <p:fade/>
      </p:transition>
    </mc:Choice>
    <mc:Fallback xmlns="">
      <p:transition spd="med" advTm="39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rPr lang="en-US"/>
              <a:t>The Jessamine Early Learning Village has been a partner of IAIE since 2000.  Currently there are 3 schools who have received Fidelity Awards.  Now, we have 5 schools applying for their first Fidelity Award.  </a:t>
            </a:r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/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r>
              <a:rPr lang="en-US"/>
              <a:t>Jessamine County Schools became a chapter in 2015.  Our superintendent supports IAIE and encourages all Jessamine County Schools to be involved.  </a:t>
            </a:r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/>
          </a:p>
          <a:p>
            <a:pPr marL="274320" marR="0" lvl="0" indent="-133985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/>
              <a:t>JELV and IAIE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75">
        <p:fade/>
      </p:transition>
    </mc:Choice>
    <mc:Fallback xmlns="">
      <p:transition spd="med" advTm="92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809</Words>
  <Application>Microsoft Office PowerPoint</Application>
  <PresentationFormat>如螢幕大小 (4:3)</PresentationFormat>
  <Paragraphs>93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0" baseType="lpstr">
      <vt:lpstr>Merriweather</vt:lpstr>
      <vt:lpstr>Arial</vt:lpstr>
      <vt:lpstr>Noto Sans Symbols</vt:lpstr>
      <vt:lpstr>Paper</vt:lpstr>
      <vt:lpstr>The Jessamine Early Learning Village</vt:lpstr>
      <vt:lpstr>Greetings!!</vt:lpstr>
      <vt:lpstr>A Wise Man Once Said….</vt:lpstr>
      <vt:lpstr>Jessamine County Schools, Kentucky</vt:lpstr>
      <vt:lpstr>History of JELV</vt:lpstr>
      <vt:lpstr>Today </vt:lpstr>
      <vt:lpstr>Our Students </vt:lpstr>
      <vt:lpstr>Recipe to Being an Invitational School</vt:lpstr>
      <vt:lpstr>JELV and IAIE</vt:lpstr>
      <vt:lpstr>Involvement of Parents</vt:lpstr>
      <vt:lpstr>Involvement of Staff</vt:lpstr>
      <vt:lpstr>PowerPoint 簡報</vt:lpstr>
      <vt:lpstr>Welcoming Everyone</vt:lpstr>
      <vt:lpstr>Inviting Administration</vt:lpstr>
      <vt:lpstr>We Love All Students</vt:lpstr>
      <vt:lpstr>Expectations</vt:lpstr>
      <vt:lpstr>PowerPoint 簡報</vt:lpstr>
      <vt:lpstr>Instruction</vt:lpstr>
      <vt:lpstr>Friendships</vt:lpstr>
      <vt:lpstr>Student Friendships</vt:lpstr>
      <vt:lpstr>Staff Friendships </vt:lpstr>
      <vt:lpstr>Staff with our Superintendent</vt:lpstr>
      <vt:lpstr>               Team Building</vt:lpstr>
      <vt:lpstr>Technology</vt:lpstr>
      <vt:lpstr>Moving to the 21 Century</vt:lpstr>
      <vt:lpstr>                 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Jessamine Early Learning Village</dc:title>
  <dc:creator>Rovinia</dc:creator>
  <cp:lastModifiedBy>CK Fung</cp:lastModifiedBy>
  <cp:revision>2</cp:revision>
  <dcterms:modified xsi:type="dcterms:W3CDTF">2015-12-15T15:04:47Z</dcterms:modified>
</cp:coreProperties>
</file>